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05" r:id="rId2"/>
  </p:sldMasterIdLst>
  <p:notesMasterIdLst>
    <p:notesMasterId r:id="rId147"/>
  </p:notesMasterIdLst>
  <p:handoutMasterIdLst>
    <p:handoutMasterId r:id="rId148"/>
  </p:handoutMasterIdLst>
  <p:sldIdLst>
    <p:sldId id="432" r:id="rId3"/>
    <p:sldId id="510" r:id="rId4"/>
    <p:sldId id="473" r:id="rId5"/>
    <p:sldId id="450" r:id="rId6"/>
    <p:sldId id="466" r:id="rId7"/>
    <p:sldId id="467" r:id="rId8"/>
    <p:sldId id="451" r:id="rId9"/>
    <p:sldId id="477" r:id="rId10"/>
    <p:sldId id="445" r:id="rId11"/>
    <p:sldId id="446" r:id="rId12"/>
    <p:sldId id="521" r:id="rId13"/>
    <p:sldId id="463" r:id="rId14"/>
    <p:sldId id="468" r:id="rId15"/>
    <p:sldId id="469" r:id="rId16"/>
    <p:sldId id="470" r:id="rId17"/>
    <p:sldId id="471" r:id="rId18"/>
    <p:sldId id="462" r:id="rId19"/>
    <p:sldId id="456" r:id="rId20"/>
    <p:sldId id="391" r:id="rId21"/>
    <p:sldId id="392" r:id="rId22"/>
    <p:sldId id="393" r:id="rId23"/>
    <p:sldId id="394" r:id="rId24"/>
    <p:sldId id="395" r:id="rId25"/>
    <p:sldId id="396" r:id="rId26"/>
    <p:sldId id="418" r:id="rId27"/>
    <p:sldId id="419" r:id="rId28"/>
    <p:sldId id="397" r:id="rId29"/>
    <p:sldId id="398" r:id="rId30"/>
    <p:sldId id="399" r:id="rId31"/>
    <p:sldId id="400" r:id="rId32"/>
    <p:sldId id="401" r:id="rId33"/>
    <p:sldId id="472" r:id="rId34"/>
    <p:sldId id="457" r:id="rId35"/>
    <p:sldId id="511" r:id="rId36"/>
    <p:sldId id="512" r:id="rId37"/>
    <p:sldId id="502" r:id="rId38"/>
    <p:sldId id="504" r:id="rId39"/>
    <p:sldId id="503" r:id="rId40"/>
    <p:sldId id="479" r:id="rId41"/>
    <p:sldId id="481" r:id="rId42"/>
    <p:sldId id="551" r:id="rId43"/>
    <p:sldId id="556" r:id="rId44"/>
    <p:sldId id="555" r:id="rId45"/>
    <p:sldId id="553" r:id="rId46"/>
    <p:sldId id="554" r:id="rId47"/>
    <p:sldId id="557" r:id="rId48"/>
    <p:sldId id="558" r:id="rId49"/>
    <p:sldId id="513" r:id="rId50"/>
    <p:sldId id="482" r:id="rId51"/>
    <p:sldId id="523" r:id="rId52"/>
    <p:sldId id="524" r:id="rId53"/>
    <p:sldId id="584" r:id="rId54"/>
    <p:sldId id="585" r:id="rId55"/>
    <p:sldId id="581" r:id="rId56"/>
    <p:sldId id="582" r:id="rId57"/>
    <p:sldId id="583" r:id="rId58"/>
    <p:sldId id="586" r:id="rId59"/>
    <p:sldId id="587" r:id="rId60"/>
    <p:sldId id="483" r:id="rId61"/>
    <p:sldId id="484" r:id="rId62"/>
    <p:sldId id="485" r:id="rId63"/>
    <p:sldId id="486" r:id="rId64"/>
    <p:sldId id="487" r:id="rId65"/>
    <p:sldId id="488" r:id="rId66"/>
    <p:sldId id="490" r:id="rId67"/>
    <p:sldId id="598" r:id="rId68"/>
    <p:sldId id="514" r:id="rId69"/>
    <p:sldId id="491" r:id="rId70"/>
    <p:sldId id="527" r:id="rId71"/>
    <p:sldId id="528" r:id="rId72"/>
    <p:sldId id="492" r:id="rId73"/>
    <p:sldId id="493" r:id="rId74"/>
    <p:sldId id="494" r:id="rId75"/>
    <p:sldId id="495" r:id="rId76"/>
    <p:sldId id="496" r:id="rId77"/>
    <p:sldId id="506" r:id="rId78"/>
    <p:sldId id="497" r:id="rId79"/>
    <p:sldId id="516" r:id="rId80"/>
    <p:sldId id="515" r:id="rId81"/>
    <p:sldId id="517" r:id="rId82"/>
    <p:sldId id="518" r:id="rId83"/>
    <p:sldId id="519" r:id="rId84"/>
    <p:sldId id="545" r:id="rId85"/>
    <p:sldId id="546" r:id="rId86"/>
    <p:sldId id="509" r:id="rId87"/>
    <p:sldId id="415" r:id="rId88"/>
    <p:sldId id="520" r:id="rId89"/>
    <p:sldId id="570" r:id="rId90"/>
    <p:sldId id="536" r:id="rId91"/>
    <p:sldId id="380" r:id="rId92"/>
    <p:sldId id="529" r:id="rId93"/>
    <p:sldId id="522" r:id="rId94"/>
    <p:sldId id="531" r:id="rId95"/>
    <p:sldId id="549" r:id="rId96"/>
    <p:sldId id="532" r:id="rId97"/>
    <p:sldId id="548" r:id="rId98"/>
    <p:sldId id="550" r:id="rId99"/>
    <p:sldId id="535" r:id="rId100"/>
    <p:sldId id="542" r:id="rId101"/>
    <p:sldId id="544" r:id="rId102"/>
    <p:sldId id="543" r:id="rId103"/>
    <p:sldId id="540" r:id="rId104"/>
    <p:sldId id="541" r:id="rId105"/>
    <p:sldId id="537" r:id="rId106"/>
    <p:sldId id="565" r:id="rId107"/>
    <p:sldId id="568" r:id="rId108"/>
    <p:sldId id="566" r:id="rId109"/>
    <p:sldId id="567" r:id="rId110"/>
    <p:sldId id="534" r:id="rId111"/>
    <p:sldId id="569" r:id="rId112"/>
    <p:sldId id="571" r:id="rId113"/>
    <p:sldId id="574" r:id="rId114"/>
    <p:sldId id="579" r:id="rId115"/>
    <p:sldId id="580" r:id="rId116"/>
    <p:sldId id="572" r:id="rId117"/>
    <p:sldId id="590" r:id="rId118"/>
    <p:sldId id="589" r:id="rId119"/>
    <p:sldId id="588" r:id="rId120"/>
    <p:sldId id="577" r:id="rId121"/>
    <p:sldId id="573" r:id="rId122"/>
    <p:sldId id="575" r:id="rId123"/>
    <p:sldId id="576" r:id="rId124"/>
    <p:sldId id="578" r:id="rId125"/>
    <p:sldId id="591" r:id="rId126"/>
    <p:sldId id="594" r:id="rId127"/>
    <p:sldId id="593" r:id="rId128"/>
    <p:sldId id="592" r:id="rId129"/>
    <p:sldId id="595" r:id="rId130"/>
    <p:sldId id="596" r:id="rId131"/>
    <p:sldId id="597" r:id="rId132"/>
    <p:sldId id="500" r:id="rId133"/>
    <p:sldId id="559" r:id="rId134"/>
    <p:sldId id="561" r:id="rId135"/>
    <p:sldId id="560" r:id="rId136"/>
    <p:sldId id="562" r:id="rId137"/>
    <p:sldId id="563" r:id="rId138"/>
    <p:sldId id="564" r:id="rId139"/>
    <p:sldId id="458" r:id="rId140"/>
    <p:sldId id="433" r:id="rId141"/>
    <p:sldId id="444" r:id="rId142"/>
    <p:sldId id="434" r:id="rId143"/>
    <p:sldId id="435" r:id="rId144"/>
    <p:sldId id="436" r:id="rId145"/>
    <p:sldId id="459" r:id="rId146"/>
  </p:sldIdLst>
  <p:sldSz cx="9144000" cy="6858000" type="screen4x3"/>
  <p:notesSz cx="6858000" cy="9144000"/>
  <p:defaultTextStyle>
    <a:defPPr>
      <a:defRPr lang="bg-BG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DAFF"/>
    <a:srgbClr val="0000FF"/>
    <a:srgbClr val="00CC00"/>
    <a:srgbClr val="990099"/>
    <a:srgbClr val="CC6600"/>
    <a:srgbClr val="FF9900"/>
    <a:srgbClr val="0080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231" autoAdjust="0"/>
  </p:normalViewPr>
  <p:slideViewPr>
    <p:cSldViewPr>
      <p:cViewPr varScale="1">
        <p:scale>
          <a:sx n="110" d="100"/>
          <a:sy n="110" d="100"/>
        </p:scale>
        <p:origin x="167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presProps" Target="pres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viewProps" Target="viewProp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handoutMaster" Target="handoutMasters/handoutMaster1.xml"/><Relationship Id="rId15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6B60B11-B132-4A09-BA2C-3C4F36D2AB5F}" type="datetimeFigureOut">
              <a:rPr lang="bg-BG"/>
              <a:pPr>
                <a:defRPr/>
              </a:pPr>
              <a:t>18.4.2017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298E075-F36B-4859-8D9C-C0E2AF88D108}" type="slidenum">
              <a:rPr lang="bg-BG" altLang="bg-BG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5889341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17715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noProof="0" smtClean="0"/>
              <a:t>Click to edit Master text styles</a:t>
            </a:r>
          </a:p>
          <a:p>
            <a:pPr lvl="1"/>
            <a:r>
              <a:rPr lang="bg-BG" noProof="0" smtClean="0"/>
              <a:t>Second level</a:t>
            </a:r>
          </a:p>
          <a:p>
            <a:pPr lvl="2"/>
            <a:r>
              <a:rPr lang="bg-BG" noProof="0" smtClean="0"/>
              <a:t>Third level</a:t>
            </a:r>
          </a:p>
          <a:p>
            <a:pPr lvl="3"/>
            <a:r>
              <a:rPr lang="bg-BG" noProof="0" smtClean="0"/>
              <a:t>Fourth level</a:t>
            </a:r>
          </a:p>
          <a:p>
            <a:pPr lvl="4"/>
            <a:r>
              <a:rPr lang="bg-BG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4F2C154-C08D-4FEA-BE1C-AD4BF28075ED}" type="slidenum">
              <a:rPr lang="bg-BG" altLang="bg-BG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967711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28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D20C72-AACA-4E69-98C4-57BE20FF8567}" type="slidenum">
              <a:rPr lang="bg-BG" altLang="bg-BG"/>
              <a:pPr algn="r" eaLnBrk="1" hangingPunct="1">
                <a:spcBef>
                  <a:spcPct val="0"/>
                </a:spcBef>
              </a:pPr>
              <a:t>35</a:t>
            </a:fld>
            <a:endParaRPr lang="bg-BG" altLang="bg-BG"/>
          </a:p>
        </p:txBody>
      </p:sp>
      <p:sp>
        <p:nvSpPr>
          <p:cNvPr id="18739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5C7E54-5082-4554-BB22-B836D03CBA3A}" type="slidenum">
              <a:rPr lang="bg-BG" altLang="bg-BG"/>
              <a:pPr algn="r" eaLnBrk="1" hangingPunct="1">
                <a:spcBef>
                  <a:spcPct val="0"/>
                </a:spcBef>
              </a:pPr>
              <a:t>35</a:t>
            </a:fld>
            <a:endParaRPr lang="bg-BG" altLang="bg-BG"/>
          </a:p>
        </p:txBody>
      </p:sp>
      <p:sp>
        <p:nvSpPr>
          <p:cNvPr id="187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683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0E4D1EC-B421-4717-A558-C33ED0276D0E}" type="slidenum">
              <a:rPr lang="bg-BG" altLang="bg-BG"/>
              <a:pPr algn="r" eaLnBrk="1" hangingPunct="1">
                <a:spcBef>
                  <a:spcPct val="0"/>
                </a:spcBef>
              </a:pPr>
              <a:t>36</a:t>
            </a:fld>
            <a:endParaRPr lang="bg-BG" altLang="bg-BG"/>
          </a:p>
        </p:txBody>
      </p:sp>
      <p:sp>
        <p:nvSpPr>
          <p:cNvPr id="18841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165D9D4-0608-49D2-9610-E62E4C39A62A}" type="slidenum">
              <a:rPr lang="bg-BG" altLang="bg-BG"/>
              <a:pPr algn="r" eaLnBrk="1" hangingPunct="1">
                <a:spcBef>
                  <a:spcPct val="0"/>
                </a:spcBef>
              </a:pPr>
              <a:t>36</a:t>
            </a:fld>
            <a:endParaRPr lang="bg-BG" altLang="bg-BG"/>
          </a:p>
        </p:txBody>
      </p:sp>
      <p:sp>
        <p:nvSpPr>
          <p:cNvPr id="188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394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8593A4E-4F0E-426E-B297-69F660B33C51}" type="slidenum">
              <a:rPr lang="bg-BG" altLang="bg-BG"/>
              <a:pPr algn="r" eaLnBrk="1" hangingPunct="1">
                <a:spcBef>
                  <a:spcPct val="0"/>
                </a:spcBef>
              </a:pPr>
              <a:t>37</a:t>
            </a:fld>
            <a:endParaRPr lang="bg-BG" altLang="bg-BG"/>
          </a:p>
        </p:txBody>
      </p:sp>
      <p:sp>
        <p:nvSpPr>
          <p:cNvPr id="1894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04A7B4E-7E0F-499D-9B94-D9F2F543CA9C}" type="slidenum">
              <a:rPr lang="bg-BG" altLang="bg-BG"/>
              <a:pPr algn="r" eaLnBrk="1" hangingPunct="1">
                <a:spcBef>
                  <a:spcPct val="0"/>
                </a:spcBef>
              </a:pPr>
              <a:t>37</a:t>
            </a:fld>
            <a:endParaRPr lang="bg-BG" altLang="bg-BG"/>
          </a:p>
        </p:txBody>
      </p:sp>
      <p:sp>
        <p:nvSpPr>
          <p:cNvPr id="189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832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998DDC9-2506-42DE-B32A-46DB49B58C93}" type="slidenum">
              <a:rPr lang="bg-BG" altLang="bg-BG"/>
              <a:pPr algn="r" eaLnBrk="1" hangingPunct="1">
                <a:spcBef>
                  <a:spcPct val="0"/>
                </a:spcBef>
              </a:pPr>
              <a:t>38</a:t>
            </a:fld>
            <a:endParaRPr lang="bg-BG" altLang="bg-BG"/>
          </a:p>
        </p:txBody>
      </p:sp>
      <p:sp>
        <p:nvSpPr>
          <p:cNvPr id="19046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FC63476-09B6-4FBF-BCB9-5B99B6452F13}" type="slidenum">
              <a:rPr lang="bg-BG" altLang="bg-BG"/>
              <a:pPr algn="r" eaLnBrk="1" hangingPunct="1">
                <a:spcBef>
                  <a:spcPct val="0"/>
                </a:spcBef>
              </a:pPr>
              <a:t>38</a:t>
            </a:fld>
            <a:endParaRPr lang="bg-BG" altLang="bg-BG"/>
          </a:p>
        </p:txBody>
      </p:sp>
      <p:sp>
        <p:nvSpPr>
          <p:cNvPr id="190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448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ECB9B46-36B6-4999-B34E-E553CF2ACE1F}" type="slidenum">
              <a:rPr lang="bg-BG" altLang="bg-BG"/>
              <a:pPr algn="r" eaLnBrk="1" hangingPunct="1">
                <a:spcBef>
                  <a:spcPct val="0"/>
                </a:spcBef>
              </a:pPr>
              <a:t>39</a:t>
            </a:fld>
            <a:endParaRPr lang="bg-BG" altLang="bg-BG"/>
          </a:p>
        </p:txBody>
      </p:sp>
      <p:sp>
        <p:nvSpPr>
          <p:cNvPr id="1914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6CED746-33A7-4BA4-B347-FF50A3D1129F}" type="slidenum">
              <a:rPr lang="bg-BG" altLang="bg-BG"/>
              <a:pPr algn="r" eaLnBrk="1" hangingPunct="1">
                <a:spcBef>
                  <a:spcPct val="0"/>
                </a:spcBef>
              </a:pPr>
              <a:t>39</a:t>
            </a:fld>
            <a:endParaRPr lang="bg-BG" altLang="bg-BG"/>
          </a:p>
        </p:txBody>
      </p:sp>
      <p:sp>
        <p:nvSpPr>
          <p:cNvPr id="191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10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A7AFA6-AB34-4CE7-896A-705CE9348568}" type="slidenum">
              <a:rPr lang="bg-BG" altLang="bg-BG"/>
              <a:pPr algn="r" eaLnBrk="1" hangingPunct="1">
                <a:spcBef>
                  <a:spcPct val="0"/>
                </a:spcBef>
              </a:pPr>
              <a:t>40</a:t>
            </a:fld>
            <a:endParaRPr lang="bg-BG" altLang="bg-BG"/>
          </a:p>
        </p:txBody>
      </p:sp>
      <p:sp>
        <p:nvSpPr>
          <p:cNvPr id="19251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2041251-4A2A-4302-B8E5-3083AA02F1D9}" type="slidenum">
              <a:rPr lang="bg-BG" altLang="bg-BG"/>
              <a:pPr algn="r" eaLnBrk="1" hangingPunct="1">
                <a:spcBef>
                  <a:spcPct val="0"/>
                </a:spcBef>
              </a:pPr>
              <a:t>40</a:t>
            </a:fld>
            <a:endParaRPr lang="bg-BG" altLang="bg-BG"/>
          </a:p>
        </p:txBody>
      </p:sp>
      <p:sp>
        <p:nvSpPr>
          <p:cNvPr id="192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599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C248A5B-4C7B-4341-8ADA-CC69B40714C5}" type="slidenum">
              <a:rPr lang="bg-BG" altLang="bg-BG"/>
              <a:pPr algn="r" eaLnBrk="1" hangingPunct="1">
                <a:spcBef>
                  <a:spcPct val="0"/>
                </a:spcBef>
              </a:pPr>
              <a:t>41</a:t>
            </a:fld>
            <a:endParaRPr lang="bg-BG" altLang="bg-BG"/>
          </a:p>
        </p:txBody>
      </p:sp>
      <p:sp>
        <p:nvSpPr>
          <p:cNvPr id="19353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1057FB2-12DD-48B8-A872-38A6BE8ED272}" type="slidenum">
              <a:rPr lang="bg-BG" altLang="bg-BG"/>
              <a:pPr algn="r" eaLnBrk="1" hangingPunct="1">
                <a:spcBef>
                  <a:spcPct val="0"/>
                </a:spcBef>
              </a:pPr>
              <a:t>41</a:t>
            </a:fld>
            <a:endParaRPr lang="bg-BG" altLang="bg-BG"/>
          </a:p>
        </p:txBody>
      </p:sp>
      <p:sp>
        <p:nvSpPr>
          <p:cNvPr id="193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110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658A37-A2C3-48C8-8C54-FE2841E0D987}" type="slidenum">
              <a:rPr lang="bg-BG" altLang="bg-BG"/>
              <a:pPr algn="r" eaLnBrk="1" hangingPunct="1">
                <a:spcBef>
                  <a:spcPct val="0"/>
                </a:spcBef>
              </a:pPr>
              <a:t>42</a:t>
            </a:fld>
            <a:endParaRPr lang="bg-BG" altLang="bg-BG"/>
          </a:p>
        </p:txBody>
      </p:sp>
      <p:sp>
        <p:nvSpPr>
          <p:cNvPr id="1945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215C5D9-2219-4A5B-A012-085B549F9581}" type="slidenum">
              <a:rPr lang="bg-BG" altLang="bg-BG"/>
              <a:pPr algn="r" eaLnBrk="1" hangingPunct="1">
                <a:spcBef>
                  <a:spcPct val="0"/>
                </a:spcBef>
              </a:pPr>
              <a:t>42</a:t>
            </a:fld>
            <a:endParaRPr lang="bg-BG" altLang="bg-BG"/>
          </a:p>
        </p:txBody>
      </p:sp>
      <p:sp>
        <p:nvSpPr>
          <p:cNvPr id="194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4281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EE2AA22-3CE3-4A5E-88D8-E1E8B8A59E28}" type="slidenum">
              <a:rPr lang="bg-BG" altLang="bg-BG"/>
              <a:pPr algn="r" eaLnBrk="1" hangingPunct="1">
                <a:spcBef>
                  <a:spcPct val="0"/>
                </a:spcBef>
              </a:pPr>
              <a:t>43</a:t>
            </a:fld>
            <a:endParaRPr lang="bg-BG" altLang="bg-BG"/>
          </a:p>
        </p:txBody>
      </p:sp>
      <p:sp>
        <p:nvSpPr>
          <p:cNvPr id="19558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F6E4D65-16EA-4D0E-96E0-DB4D18625254}" type="slidenum">
              <a:rPr lang="bg-BG" altLang="bg-BG"/>
              <a:pPr algn="r" eaLnBrk="1" hangingPunct="1">
                <a:spcBef>
                  <a:spcPct val="0"/>
                </a:spcBef>
              </a:pPr>
              <a:t>43</a:t>
            </a:fld>
            <a:endParaRPr lang="bg-BG" altLang="bg-BG"/>
          </a:p>
        </p:txBody>
      </p:sp>
      <p:sp>
        <p:nvSpPr>
          <p:cNvPr id="195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8229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3A214A3-79A1-4DBE-8DE6-296D85EAF8EC}" type="slidenum">
              <a:rPr lang="bg-BG" altLang="bg-BG"/>
              <a:pPr algn="r" eaLnBrk="1" hangingPunct="1">
                <a:spcBef>
                  <a:spcPct val="0"/>
                </a:spcBef>
              </a:pPr>
              <a:t>44</a:t>
            </a:fld>
            <a:endParaRPr lang="bg-BG" altLang="bg-BG"/>
          </a:p>
        </p:txBody>
      </p:sp>
      <p:sp>
        <p:nvSpPr>
          <p:cNvPr id="19661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85B6759-FEA4-49A5-BD21-58E651852980}" type="slidenum">
              <a:rPr lang="bg-BG" altLang="bg-BG"/>
              <a:pPr algn="r" eaLnBrk="1" hangingPunct="1">
                <a:spcBef>
                  <a:spcPct val="0"/>
                </a:spcBef>
              </a:pPr>
              <a:t>44</a:t>
            </a:fld>
            <a:endParaRPr lang="bg-BG" altLang="bg-BG"/>
          </a:p>
        </p:txBody>
      </p:sp>
      <p:sp>
        <p:nvSpPr>
          <p:cNvPr id="196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338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21" tIns="45561" rIns="91121" bIns="45561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DC9341F-E4EA-4C74-A98F-9CF59D59C305}" type="slidenum">
              <a:rPr lang="en-GB" altLang="bg-BG"/>
              <a:pPr algn="r" eaLnBrk="1" hangingPunct="1">
                <a:spcBef>
                  <a:spcPct val="0"/>
                </a:spcBef>
              </a:pPr>
              <a:t>9</a:t>
            </a:fld>
            <a:endParaRPr lang="en-GB" altLang="bg-BG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642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F42CD1C-28B8-4AB1-B1B9-63DEFA05ECFE}" type="slidenum">
              <a:rPr lang="bg-BG" altLang="bg-BG"/>
              <a:pPr algn="r" eaLnBrk="1" hangingPunct="1">
                <a:spcBef>
                  <a:spcPct val="0"/>
                </a:spcBef>
              </a:pPr>
              <a:t>45</a:t>
            </a:fld>
            <a:endParaRPr lang="bg-BG" altLang="bg-BG"/>
          </a:p>
        </p:txBody>
      </p:sp>
      <p:sp>
        <p:nvSpPr>
          <p:cNvPr id="19763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09547AD-0142-4C7A-908D-55E0EBA47A06}" type="slidenum">
              <a:rPr lang="bg-BG" altLang="bg-BG"/>
              <a:pPr algn="r" eaLnBrk="1" hangingPunct="1">
                <a:spcBef>
                  <a:spcPct val="0"/>
                </a:spcBef>
              </a:pPr>
              <a:t>45</a:t>
            </a:fld>
            <a:endParaRPr lang="bg-BG" altLang="bg-BG"/>
          </a:p>
        </p:txBody>
      </p:sp>
      <p:sp>
        <p:nvSpPr>
          <p:cNvPr id="197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3682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A33AB7-4332-4F88-BCB1-6D1A6DC39C7A}" type="slidenum">
              <a:rPr lang="bg-BG" altLang="bg-BG"/>
              <a:pPr algn="r" eaLnBrk="1" hangingPunct="1">
                <a:spcBef>
                  <a:spcPct val="0"/>
                </a:spcBef>
              </a:pPr>
              <a:t>46</a:t>
            </a:fld>
            <a:endParaRPr lang="bg-BG" altLang="bg-BG"/>
          </a:p>
        </p:txBody>
      </p:sp>
      <p:sp>
        <p:nvSpPr>
          <p:cNvPr id="1986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F3FCC00-791D-45B1-9BB2-D6D01E47AE92}" type="slidenum">
              <a:rPr lang="bg-BG" altLang="bg-BG"/>
              <a:pPr algn="r" eaLnBrk="1" hangingPunct="1">
                <a:spcBef>
                  <a:spcPct val="0"/>
                </a:spcBef>
              </a:pPr>
              <a:t>46</a:t>
            </a:fld>
            <a:endParaRPr lang="bg-BG" altLang="bg-BG"/>
          </a:p>
        </p:txBody>
      </p:sp>
      <p:sp>
        <p:nvSpPr>
          <p:cNvPr id="198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88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9FBE338-CBB5-4D0A-AAAF-E3FCA1DDD8C6}" type="slidenum">
              <a:rPr lang="bg-BG" altLang="bg-BG"/>
              <a:pPr algn="r" eaLnBrk="1" hangingPunct="1">
                <a:spcBef>
                  <a:spcPct val="0"/>
                </a:spcBef>
              </a:pPr>
              <a:t>47</a:t>
            </a:fld>
            <a:endParaRPr lang="bg-BG" altLang="bg-BG"/>
          </a:p>
        </p:txBody>
      </p:sp>
      <p:sp>
        <p:nvSpPr>
          <p:cNvPr id="19968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80B81BC-AAD4-4033-81E3-843759F7D17F}" type="slidenum">
              <a:rPr lang="bg-BG" altLang="bg-BG"/>
              <a:pPr algn="r" eaLnBrk="1" hangingPunct="1">
                <a:spcBef>
                  <a:spcPct val="0"/>
                </a:spcBef>
              </a:pPr>
              <a:t>47</a:t>
            </a:fld>
            <a:endParaRPr lang="bg-BG" altLang="bg-BG"/>
          </a:p>
        </p:txBody>
      </p:sp>
      <p:sp>
        <p:nvSpPr>
          <p:cNvPr id="199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7177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614EEB2-B46B-4B8B-81E7-401FBAC30FD5}" type="slidenum">
              <a:rPr lang="bg-BG" altLang="bg-BG"/>
              <a:pPr algn="r" eaLnBrk="1" hangingPunct="1">
                <a:spcBef>
                  <a:spcPct val="0"/>
                </a:spcBef>
              </a:pPr>
              <a:t>48</a:t>
            </a:fld>
            <a:endParaRPr lang="bg-BG" altLang="bg-BG"/>
          </a:p>
        </p:txBody>
      </p:sp>
      <p:sp>
        <p:nvSpPr>
          <p:cNvPr id="20070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53286C7-A50E-4504-8DA7-0EE66E5722B7}" type="slidenum">
              <a:rPr lang="bg-BG" altLang="bg-BG"/>
              <a:pPr algn="r" eaLnBrk="1" hangingPunct="1">
                <a:spcBef>
                  <a:spcPct val="0"/>
                </a:spcBef>
              </a:pPr>
              <a:t>48</a:t>
            </a:fld>
            <a:endParaRPr lang="bg-BG" altLang="bg-BG"/>
          </a:p>
        </p:txBody>
      </p:sp>
      <p:sp>
        <p:nvSpPr>
          <p:cNvPr id="200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0486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2670CFA-9510-4252-A6CE-EA0B2284BAA2}" type="slidenum">
              <a:rPr lang="bg-BG" altLang="bg-BG"/>
              <a:pPr algn="r" eaLnBrk="1" hangingPunct="1">
                <a:spcBef>
                  <a:spcPct val="0"/>
                </a:spcBef>
              </a:pPr>
              <a:t>49</a:t>
            </a:fld>
            <a:endParaRPr lang="bg-BG" altLang="bg-BG"/>
          </a:p>
        </p:txBody>
      </p:sp>
      <p:sp>
        <p:nvSpPr>
          <p:cNvPr id="20173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DBE2A03-CC40-412A-8C9B-EE90231E7CF6}" type="slidenum">
              <a:rPr lang="bg-BG" altLang="bg-BG"/>
              <a:pPr algn="r" eaLnBrk="1" hangingPunct="1">
                <a:spcBef>
                  <a:spcPct val="0"/>
                </a:spcBef>
              </a:pPr>
              <a:t>49</a:t>
            </a:fld>
            <a:endParaRPr lang="bg-BG" altLang="bg-BG"/>
          </a:p>
        </p:txBody>
      </p:sp>
      <p:sp>
        <p:nvSpPr>
          <p:cNvPr id="201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667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BAD20F7-A1AE-433E-9DD1-6F0FBBBCC85E}" type="slidenum">
              <a:rPr lang="bg-BG" altLang="bg-BG"/>
              <a:pPr algn="r" eaLnBrk="1" hangingPunct="1">
                <a:spcBef>
                  <a:spcPct val="0"/>
                </a:spcBef>
              </a:pPr>
              <a:t>51</a:t>
            </a:fld>
            <a:endParaRPr lang="bg-BG" altLang="bg-BG"/>
          </a:p>
        </p:txBody>
      </p:sp>
      <p:sp>
        <p:nvSpPr>
          <p:cNvPr id="20275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FB3A556-6F73-4388-8172-7F9DD15A4B7F}" type="slidenum">
              <a:rPr lang="bg-BG" altLang="bg-BG"/>
              <a:pPr algn="r" eaLnBrk="1" hangingPunct="1">
                <a:spcBef>
                  <a:spcPct val="0"/>
                </a:spcBef>
              </a:pPr>
              <a:t>51</a:t>
            </a:fld>
            <a:endParaRPr lang="bg-BG" altLang="bg-BG"/>
          </a:p>
        </p:txBody>
      </p:sp>
      <p:sp>
        <p:nvSpPr>
          <p:cNvPr id="202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7535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E9CA1A7-CA69-4DC3-8D4F-D388C57BF0DE}" type="slidenum">
              <a:rPr lang="bg-BG" altLang="bg-BG"/>
              <a:pPr algn="r" eaLnBrk="1" hangingPunct="1">
                <a:spcBef>
                  <a:spcPct val="0"/>
                </a:spcBef>
              </a:pPr>
              <a:t>52</a:t>
            </a:fld>
            <a:endParaRPr lang="bg-BG" altLang="bg-BG"/>
          </a:p>
        </p:txBody>
      </p:sp>
      <p:sp>
        <p:nvSpPr>
          <p:cNvPr id="20377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C2137E3-8698-4EB3-9452-383EC6522839}" type="slidenum">
              <a:rPr lang="bg-BG" altLang="bg-BG"/>
              <a:pPr algn="r" eaLnBrk="1" hangingPunct="1">
                <a:spcBef>
                  <a:spcPct val="0"/>
                </a:spcBef>
              </a:pPr>
              <a:t>52</a:t>
            </a:fld>
            <a:endParaRPr lang="bg-BG" altLang="bg-BG"/>
          </a:p>
        </p:txBody>
      </p:sp>
      <p:sp>
        <p:nvSpPr>
          <p:cNvPr id="203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9102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B09AB50-36B1-40B3-9EE7-1CE036B1B138}" type="slidenum">
              <a:rPr lang="bg-BG" altLang="bg-BG"/>
              <a:pPr algn="r" eaLnBrk="1" hangingPunct="1">
                <a:spcBef>
                  <a:spcPct val="0"/>
                </a:spcBef>
              </a:pPr>
              <a:t>53</a:t>
            </a:fld>
            <a:endParaRPr lang="bg-BG" altLang="bg-BG"/>
          </a:p>
        </p:txBody>
      </p:sp>
      <p:sp>
        <p:nvSpPr>
          <p:cNvPr id="20480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0E8496D-95E7-4D68-B35A-3B06BDF1328E}" type="slidenum">
              <a:rPr lang="bg-BG" altLang="bg-BG"/>
              <a:pPr algn="r" eaLnBrk="1" hangingPunct="1">
                <a:spcBef>
                  <a:spcPct val="0"/>
                </a:spcBef>
              </a:pPr>
              <a:t>53</a:t>
            </a:fld>
            <a:endParaRPr lang="bg-BG" altLang="bg-BG"/>
          </a:p>
        </p:txBody>
      </p:sp>
      <p:sp>
        <p:nvSpPr>
          <p:cNvPr id="204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191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F4B7981-B92D-486D-99E5-68C783708757}" type="slidenum">
              <a:rPr lang="bg-BG" altLang="bg-BG"/>
              <a:pPr algn="r" eaLnBrk="1" hangingPunct="1">
                <a:spcBef>
                  <a:spcPct val="0"/>
                </a:spcBef>
              </a:pPr>
              <a:t>54</a:t>
            </a:fld>
            <a:endParaRPr lang="bg-BG" altLang="bg-BG"/>
          </a:p>
        </p:txBody>
      </p:sp>
      <p:sp>
        <p:nvSpPr>
          <p:cNvPr id="20582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15A11F1-4E50-4C74-A62E-6D12147BBC69}" type="slidenum">
              <a:rPr lang="bg-BG" altLang="bg-BG"/>
              <a:pPr algn="r" eaLnBrk="1" hangingPunct="1">
                <a:spcBef>
                  <a:spcPct val="0"/>
                </a:spcBef>
              </a:pPr>
              <a:t>54</a:t>
            </a:fld>
            <a:endParaRPr lang="bg-BG" altLang="bg-BG"/>
          </a:p>
        </p:txBody>
      </p:sp>
      <p:sp>
        <p:nvSpPr>
          <p:cNvPr id="2058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9111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7485DE2-4B19-4DBD-9BE7-A53CB5018EFC}" type="slidenum">
              <a:rPr lang="bg-BG" altLang="bg-BG"/>
              <a:pPr algn="r" eaLnBrk="1" hangingPunct="1">
                <a:spcBef>
                  <a:spcPct val="0"/>
                </a:spcBef>
              </a:pPr>
              <a:t>55</a:t>
            </a:fld>
            <a:endParaRPr lang="bg-BG" altLang="bg-BG"/>
          </a:p>
        </p:txBody>
      </p:sp>
      <p:sp>
        <p:nvSpPr>
          <p:cNvPr id="20685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1849818-F34F-4218-8BDF-B21C79C0B034}" type="slidenum">
              <a:rPr lang="bg-BG" altLang="bg-BG"/>
              <a:pPr algn="r" eaLnBrk="1" hangingPunct="1">
                <a:spcBef>
                  <a:spcPct val="0"/>
                </a:spcBef>
              </a:pPr>
              <a:t>55</a:t>
            </a:fld>
            <a:endParaRPr lang="bg-BG" altLang="bg-BG"/>
          </a:p>
        </p:txBody>
      </p:sp>
      <p:sp>
        <p:nvSpPr>
          <p:cNvPr id="206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674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21" tIns="45561" rIns="91121" bIns="45561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A20CB13-703B-479C-8BC3-314EB977179F}" type="slidenum">
              <a:rPr lang="en-GB" altLang="bg-BG"/>
              <a:pPr algn="r" eaLnBrk="1" hangingPunct="1">
                <a:spcBef>
                  <a:spcPct val="0"/>
                </a:spcBef>
              </a:pPr>
              <a:t>10</a:t>
            </a:fld>
            <a:endParaRPr lang="en-GB" altLang="bg-BG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2956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05A39B-DB08-4090-9205-DE19516118DF}" type="slidenum">
              <a:rPr lang="bg-BG" altLang="bg-BG"/>
              <a:pPr algn="r" eaLnBrk="1" hangingPunct="1">
                <a:spcBef>
                  <a:spcPct val="0"/>
                </a:spcBef>
              </a:pPr>
              <a:t>56</a:t>
            </a:fld>
            <a:endParaRPr lang="bg-BG" altLang="bg-BG"/>
          </a:p>
        </p:txBody>
      </p:sp>
      <p:sp>
        <p:nvSpPr>
          <p:cNvPr id="20787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D783E14-8A0F-4BB8-9458-754D777A9F0E}" type="slidenum">
              <a:rPr lang="bg-BG" altLang="bg-BG"/>
              <a:pPr algn="r" eaLnBrk="1" hangingPunct="1">
                <a:spcBef>
                  <a:spcPct val="0"/>
                </a:spcBef>
              </a:pPr>
              <a:t>56</a:t>
            </a:fld>
            <a:endParaRPr lang="bg-BG" altLang="bg-BG"/>
          </a:p>
        </p:txBody>
      </p:sp>
      <p:sp>
        <p:nvSpPr>
          <p:cNvPr id="207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1406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94726B9-C101-4209-A475-3F0EF024AE3C}" type="slidenum">
              <a:rPr lang="bg-BG" altLang="bg-BG"/>
              <a:pPr algn="r" eaLnBrk="1" hangingPunct="1">
                <a:spcBef>
                  <a:spcPct val="0"/>
                </a:spcBef>
              </a:pPr>
              <a:t>67</a:t>
            </a:fld>
            <a:endParaRPr lang="bg-BG" altLang="bg-BG"/>
          </a:p>
        </p:txBody>
      </p:sp>
      <p:sp>
        <p:nvSpPr>
          <p:cNvPr id="20889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30BE8D8-B482-434D-8D84-61642D182747}" type="slidenum">
              <a:rPr lang="bg-BG" altLang="bg-BG"/>
              <a:pPr algn="r" eaLnBrk="1" hangingPunct="1">
                <a:spcBef>
                  <a:spcPct val="0"/>
                </a:spcBef>
              </a:pPr>
              <a:t>67</a:t>
            </a:fld>
            <a:endParaRPr lang="bg-BG" altLang="bg-BG"/>
          </a:p>
        </p:txBody>
      </p:sp>
      <p:sp>
        <p:nvSpPr>
          <p:cNvPr id="208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2332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943DBCD-35C1-47F7-8412-29517B377F1B}" type="slidenum">
              <a:rPr lang="bg-BG" altLang="bg-BG"/>
              <a:pPr algn="r" eaLnBrk="1" hangingPunct="1">
                <a:spcBef>
                  <a:spcPct val="0"/>
                </a:spcBef>
              </a:pPr>
              <a:t>68</a:t>
            </a:fld>
            <a:endParaRPr lang="bg-BG" altLang="bg-BG"/>
          </a:p>
        </p:txBody>
      </p:sp>
      <p:sp>
        <p:nvSpPr>
          <p:cNvPr id="20992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41CA2AC-8493-450F-8414-A2A48F8FF770}" type="slidenum">
              <a:rPr lang="bg-BG" altLang="bg-BG"/>
              <a:pPr algn="r" eaLnBrk="1" hangingPunct="1">
                <a:spcBef>
                  <a:spcPct val="0"/>
                </a:spcBef>
              </a:pPr>
              <a:t>68</a:t>
            </a:fld>
            <a:endParaRPr lang="bg-BG" altLang="bg-BG"/>
          </a:p>
        </p:txBody>
      </p:sp>
      <p:sp>
        <p:nvSpPr>
          <p:cNvPr id="209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087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AEB165D-4502-4463-9FF6-A8EA31C528DB}" type="slidenum">
              <a:rPr lang="bg-BG" altLang="bg-BG"/>
              <a:pPr algn="r" eaLnBrk="1" hangingPunct="1">
                <a:spcBef>
                  <a:spcPct val="0"/>
                </a:spcBef>
              </a:pPr>
              <a:t>71</a:t>
            </a:fld>
            <a:endParaRPr lang="bg-BG" altLang="bg-BG"/>
          </a:p>
        </p:txBody>
      </p:sp>
      <p:sp>
        <p:nvSpPr>
          <p:cNvPr id="21094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4D3BF1F-4DB5-4363-AA40-6C4B058E94FC}" type="slidenum">
              <a:rPr lang="bg-BG" altLang="bg-BG"/>
              <a:pPr algn="r" eaLnBrk="1" hangingPunct="1">
                <a:spcBef>
                  <a:spcPct val="0"/>
                </a:spcBef>
              </a:pPr>
              <a:t>71</a:t>
            </a:fld>
            <a:endParaRPr lang="bg-BG" altLang="bg-BG"/>
          </a:p>
        </p:txBody>
      </p:sp>
      <p:sp>
        <p:nvSpPr>
          <p:cNvPr id="210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8197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06D9024-A68A-4C10-A8B8-A18FF9C61799}" type="slidenum">
              <a:rPr lang="bg-BG" altLang="bg-BG"/>
              <a:pPr algn="r" eaLnBrk="1" hangingPunct="1">
                <a:spcBef>
                  <a:spcPct val="0"/>
                </a:spcBef>
              </a:pPr>
              <a:t>72</a:t>
            </a:fld>
            <a:endParaRPr lang="bg-BG" altLang="bg-BG"/>
          </a:p>
        </p:txBody>
      </p:sp>
      <p:sp>
        <p:nvSpPr>
          <p:cNvPr id="21197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2727E4-A608-4E72-A6A5-9415E245721F}" type="slidenum">
              <a:rPr lang="bg-BG" altLang="bg-BG"/>
              <a:pPr algn="r" eaLnBrk="1" hangingPunct="1">
                <a:spcBef>
                  <a:spcPct val="0"/>
                </a:spcBef>
              </a:pPr>
              <a:t>72</a:t>
            </a:fld>
            <a:endParaRPr lang="bg-BG" altLang="bg-BG"/>
          </a:p>
        </p:txBody>
      </p:sp>
      <p:sp>
        <p:nvSpPr>
          <p:cNvPr id="2119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8611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070F391-C602-48B7-B915-AFBF88BFBBB8}" type="slidenum">
              <a:rPr lang="bg-BG" altLang="bg-BG"/>
              <a:pPr algn="r" eaLnBrk="1" hangingPunct="1">
                <a:spcBef>
                  <a:spcPct val="0"/>
                </a:spcBef>
              </a:pPr>
              <a:t>73</a:t>
            </a:fld>
            <a:endParaRPr lang="bg-BG" altLang="bg-BG"/>
          </a:p>
        </p:txBody>
      </p:sp>
      <p:sp>
        <p:nvSpPr>
          <p:cNvPr id="21299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5496C9F-5898-4D68-A853-6C1978BF560C}" type="slidenum">
              <a:rPr lang="bg-BG" altLang="bg-BG"/>
              <a:pPr algn="r" eaLnBrk="1" hangingPunct="1">
                <a:spcBef>
                  <a:spcPct val="0"/>
                </a:spcBef>
              </a:pPr>
              <a:t>73</a:t>
            </a:fld>
            <a:endParaRPr lang="bg-BG" altLang="bg-BG"/>
          </a:p>
        </p:txBody>
      </p:sp>
      <p:sp>
        <p:nvSpPr>
          <p:cNvPr id="212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3761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63BC196-E8AB-406D-807C-61A64C875FC4}" type="slidenum">
              <a:rPr lang="bg-BG" altLang="bg-BG"/>
              <a:pPr algn="r" eaLnBrk="1" hangingPunct="1">
                <a:spcBef>
                  <a:spcPct val="0"/>
                </a:spcBef>
              </a:pPr>
              <a:t>74</a:t>
            </a:fld>
            <a:endParaRPr lang="bg-BG" altLang="bg-BG"/>
          </a:p>
        </p:txBody>
      </p:sp>
      <p:sp>
        <p:nvSpPr>
          <p:cNvPr id="21401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1F89663-B076-4238-9EA5-4880730CD1A8}" type="slidenum">
              <a:rPr lang="bg-BG" altLang="bg-BG"/>
              <a:pPr algn="r" eaLnBrk="1" hangingPunct="1">
                <a:spcBef>
                  <a:spcPct val="0"/>
                </a:spcBef>
              </a:pPr>
              <a:t>74</a:t>
            </a:fld>
            <a:endParaRPr lang="bg-BG" altLang="bg-BG"/>
          </a:p>
        </p:txBody>
      </p:sp>
      <p:sp>
        <p:nvSpPr>
          <p:cNvPr id="214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7285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5D6215C-EF98-4834-A750-B8D26B8DB1B9}" type="slidenum">
              <a:rPr lang="bg-BG" altLang="bg-BG"/>
              <a:pPr algn="r" eaLnBrk="1" hangingPunct="1">
                <a:spcBef>
                  <a:spcPct val="0"/>
                </a:spcBef>
              </a:pPr>
              <a:t>75</a:t>
            </a:fld>
            <a:endParaRPr lang="bg-BG" altLang="bg-BG"/>
          </a:p>
        </p:txBody>
      </p:sp>
      <p:sp>
        <p:nvSpPr>
          <p:cNvPr id="2150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18B8DA1-AB0A-43F9-B1E3-DD6422CF0E38}" type="slidenum">
              <a:rPr lang="bg-BG" altLang="bg-BG"/>
              <a:pPr algn="r" eaLnBrk="1" hangingPunct="1">
                <a:spcBef>
                  <a:spcPct val="0"/>
                </a:spcBef>
              </a:pPr>
              <a:t>75</a:t>
            </a:fld>
            <a:endParaRPr lang="bg-BG" altLang="bg-BG"/>
          </a:p>
        </p:txBody>
      </p:sp>
      <p:sp>
        <p:nvSpPr>
          <p:cNvPr id="215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979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84D6763-C836-46DE-A8D3-28B2A2BE1123}" type="slidenum">
              <a:rPr lang="bg-BG" altLang="bg-BG"/>
              <a:pPr algn="r" eaLnBrk="1" hangingPunct="1">
                <a:spcBef>
                  <a:spcPct val="0"/>
                </a:spcBef>
              </a:pPr>
              <a:t>76</a:t>
            </a:fld>
            <a:endParaRPr lang="bg-BG" altLang="bg-BG"/>
          </a:p>
        </p:txBody>
      </p:sp>
      <p:sp>
        <p:nvSpPr>
          <p:cNvPr id="21606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C2B1805-1A61-43C1-8DD1-A08DD56A9CF9}" type="slidenum">
              <a:rPr lang="bg-BG" altLang="bg-BG"/>
              <a:pPr algn="r" eaLnBrk="1" hangingPunct="1">
                <a:spcBef>
                  <a:spcPct val="0"/>
                </a:spcBef>
              </a:pPr>
              <a:t>76</a:t>
            </a:fld>
            <a:endParaRPr lang="bg-BG" altLang="bg-BG"/>
          </a:p>
        </p:txBody>
      </p:sp>
      <p:sp>
        <p:nvSpPr>
          <p:cNvPr id="216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8360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FB92C0D-179F-4857-8E8B-6D187C7359D1}" type="slidenum">
              <a:rPr lang="bg-BG" altLang="bg-BG"/>
              <a:pPr algn="r" eaLnBrk="1" hangingPunct="1">
                <a:spcBef>
                  <a:spcPct val="0"/>
                </a:spcBef>
              </a:pPr>
              <a:t>77</a:t>
            </a:fld>
            <a:endParaRPr lang="bg-BG" altLang="bg-BG"/>
          </a:p>
        </p:txBody>
      </p:sp>
      <p:sp>
        <p:nvSpPr>
          <p:cNvPr id="2170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3FACCE9-5D64-410E-9A17-6B6DCFEF02D8}" type="slidenum">
              <a:rPr lang="bg-BG" altLang="bg-BG"/>
              <a:pPr algn="r" eaLnBrk="1" hangingPunct="1">
                <a:spcBef>
                  <a:spcPct val="0"/>
                </a:spcBef>
              </a:pPr>
              <a:t>77</a:t>
            </a:fld>
            <a:endParaRPr lang="bg-BG" altLang="bg-BG"/>
          </a:p>
        </p:txBody>
      </p:sp>
      <p:sp>
        <p:nvSpPr>
          <p:cNvPr id="217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569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451FF1-62FF-4971-86A2-7459C2132315}" type="slidenum">
              <a:rPr lang="bg-BG" altLang="bg-BG"/>
              <a:pPr algn="r" eaLnBrk="1" hangingPunct="1">
                <a:spcBef>
                  <a:spcPct val="0"/>
                </a:spcBef>
              </a:pPr>
              <a:t>11</a:t>
            </a:fld>
            <a:endParaRPr lang="bg-BG" altLang="bg-BG"/>
          </a:p>
        </p:txBody>
      </p:sp>
      <p:sp>
        <p:nvSpPr>
          <p:cNvPr id="18125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79CF0C2-959A-4222-B299-3A38D7D2B284}" type="slidenum">
              <a:rPr lang="bg-BG" altLang="bg-BG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bg-BG" altLang="bg-BG">
              <a:latin typeface="Calibri" panose="020F0502020204030204" pitchFamily="34" charset="0"/>
            </a:endParaRPr>
          </a:p>
        </p:txBody>
      </p:sp>
      <p:sp>
        <p:nvSpPr>
          <p:cNvPr id="181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5583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933A240-CBD3-415B-81FA-515D0F4BB363}" type="slidenum">
              <a:rPr lang="bg-BG" altLang="bg-BG"/>
              <a:pPr algn="r" eaLnBrk="1" hangingPunct="1">
                <a:spcBef>
                  <a:spcPct val="0"/>
                </a:spcBef>
              </a:pPr>
              <a:t>87</a:t>
            </a:fld>
            <a:endParaRPr lang="bg-BG" altLang="bg-BG"/>
          </a:p>
        </p:txBody>
      </p:sp>
      <p:sp>
        <p:nvSpPr>
          <p:cNvPr id="21811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F40EDC9-3048-427C-9FC6-AD93517CC10F}" type="slidenum">
              <a:rPr lang="bg-BG" altLang="bg-BG"/>
              <a:pPr algn="r" eaLnBrk="1" hangingPunct="1">
                <a:spcBef>
                  <a:spcPct val="0"/>
                </a:spcBef>
              </a:pPr>
              <a:t>87</a:t>
            </a:fld>
            <a:endParaRPr lang="bg-BG" altLang="bg-BG"/>
          </a:p>
        </p:txBody>
      </p:sp>
      <p:sp>
        <p:nvSpPr>
          <p:cNvPr id="2181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3430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89D3C3D-FA82-4ED9-A087-12BE0B5B6A9D}" type="slidenum">
              <a:rPr lang="bg-BG" altLang="bg-BG"/>
              <a:pPr algn="r" eaLnBrk="1" hangingPunct="1">
                <a:spcBef>
                  <a:spcPct val="0"/>
                </a:spcBef>
              </a:pPr>
              <a:t>88</a:t>
            </a:fld>
            <a:endParaRPr lang="bg-BG" altLang="bg-BG"/>
          </a:p>
        </p:txBody>
      </p:sp>
      <p:sp>
        <p:nvSpPr>
          <p:cNvPr id="21913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D43AE88-E855-487B-B7FA-983ECF1C0FC3}" type="slidenum">
              <a:rPr lang="bg-BG" altLang="bg-BG"/>
              <a:pPr algn="r" eaLnBrk="1" hangingPunct="1">
                <a:spcBef>
                  <a:spcPct val="0"/>
                </a:spcBef>
              </a:pPr>
              <a:t>88</a:t>
            </a:fld>
            <a:endParaRPr lang="bg-BG" altLang="bg-BG"/>
          </a:p>
        </p:txBody>
      </p:sp>
      <p:sp>
        <p:nvSpPr>
          <p:cNvPr id="2191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6492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FE4AC31-B085-4B80-8ED9-DE5CE09D24E3}" type="slidenum">
              <a:rPr lang="bg-BG" altLang="bg-BG"/>
              <a:pPr algn="r" eaLnBrk="1" hangingPunct="1">
                <a:spcBef>
                  <a:spcPct val="0"/>
                </a:spcBef>
              </a:pPr>
              <a:t>89</a:t>
            </a:fld>
            <a:endParaRPr lang="bg-BG" altLang="bg-BG"/>
          </a:p>
        </p:txBody>
      </p:sp>
      <p:sp>
        <p:nvSpPr>
          <p:cNvPr id="2201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514B25B-CC0C-472F-A7CB-2CDD24283715}" type="slidenum">
              <a:rPr lang="bg-BG" altLang="bg-BG"/>
              <a:pPr algn="r" eaLnBrk="1" hangingPunct="1">
                <a:spcBef>
                  <a:spcPct val="0"/>
                </a:spcBef>
              </a:pPr>
              <a:t>89</a:t>
            </a:fld>
            <a:endParaRPr lang="bg-BG" altLang="bg-BG"/>
          </a:p>
        </p:txBody>
      </p:sp>
      <p:sp>
        <p:nvSpPr>
          <p:cNvPr id="2201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091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B0D6819-0F60-42D6-8335-BF5B533F93E6}" type="slidenum">
              <a:rPr lang="bg-BG" altLang="bg-BG"/>
              <a:pPr algn="r" eaLnBrk="1" hangingPunct="1">
                <a:spcBef>
                  <a:spcPct val="0"/>
                </a:spcBef>
              </a:pPr>
              <a:t>90</a:t>
            </a:fld>
            <a:endParaRPr lang="bg-BG" altLang="bg-BG"/>
          </a:p>
        </p:txBody>
      </p:sp>
      <p:sp>
        <p:nvSpPr>
          <p:cNvPr id="22118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46A583A-0F3B-4C59-AC01-2ACB905DB155}" type="slidenum">
              <a:rPr lang="bg-BG" altLang="bg-BG"/>
              <a:pPr algn="r" eaLnBrk="1" hangingPunct="1">
                <a:spcBef>
                  <a:spcPct val="0"/>
                </a:spcBef>
              </a:pPr>
              <a:t>90</a:t>
            </a:fld>
            <a:endParaRPr lang="bg-BG" altLang="bg-BG"/>
          </a:p>
        </p:txBody>
      </p:sp>
      <p:sp>
        <p:nvSpPr>
          <p:cNvPr id="2211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2306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F039630-77F4-4F35-8B0A-EDD335DDE6BF}" type="slidenum">
              <a:rPr lang="bg-BG" altLang="bg-BG"/>
              <a:pPr algn="r" eaLnBrk="1" hangingPunct="1">
                <a:spcBef>
                  <a:spcPct val="0"/>
                </a:spcBef>
              </a:pPr>
              <a:t>91</a:t>
            </a:fld>
            <a:endParaRPr lang="bg-BG" altLang="bg-BG"/>
          </a:p>
        </p:txBody>
      </p:sp>
      <p:sp>
        <p:nvSpPr>
          <p:cNvPr id="22221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9703CC8-7BA1-480A-B835-C889D3FACB55}" type="slidenum">
              <a:rPr lang="bg-BG" altLang="bg-BG"/>
              <a:pPr algn="r" eaLnBrk="1" hangingPunct="1">
                <a:spcBef>
                  <a:spcPct val="0"/>
                </a:spcBef>
              </a:pPr>
              <a:t>91</a:t>
            </a:fld>
            <a:endParaRPr lang="bg-BG" altLang="bg-BG"/>
          </a:p>
        </p:txBody>
      </p:sp>
      <p:sp>
        <p:nvSpPr>
          <p:cNvPr id="2222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677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20426E8-6012-4E71-9D3D-488E4A9C4027}" type="slidenum">
              <a:rPr lang="bg-BG" altLang="bg-BG"/>
              <a:pPr algn="r" eaLnBrk="1" hangingPunct="1">
                <a:spcBef>
                  <a:spcPct val="0"/>
                </a:spcBef>
              </a:pPr>
              <a:t>92</a:t>
            </a:fld>
            <a:endParaRPr lang="bg-BG" altLang="bg-BG"/>
          </a:p>
        </p:txBody>
      </p:sp>
      <p:sp>
        <p:nvSpPr>
          <p:cNvPr id="22323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C4252C0-67B6-4729-9FF7-416DD9EF074D}" type="slidenum">
              <a:rPr lang="bg-BG" altLang="bg-BG"/>
              <a:pPr algn="r" eaLnBrk="1" hangingPunct="1">
                <a:spcBef>
                  <a:spcPct val="0"/>
                </a:spcBef>
              </a:pPr>
              <a:t>92</a:t>
            </a:fld>
            <a:endParaRPr lang="bg-BG" altLang="bg-BG"/>
          </a:p>
        </p:txBody>
      </p:sp>
      <p:sp>
        <p:nvSpPr>
          <p:cNvPr id="2232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422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8A4480A-374E-4B7D-998B-BE9ECF1A954C}" type="slidenum">
              <a:rPr lang="bg-BG" altLang="bg-BG"/>
              <a:pPr algn="r" eaLnBrk="1" hangingPunct="1">
                <a:spcBef>
                  <a:spcPct val="0"/>
                </a:spcBef>
              </a:pPr>
              <a:t>93</a:t>
            </a:fld>
            <a:endParaRPr lang="bg-BG" altLang="bg-BG"/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1B182E9-1838-458C-8F7D-AB849C349C50}" type="slidenum">
              <a:rPr lang="bg-BG" altLang="bg-BG"/>
              <a:pPr algn="r" eaLnBrk="1" hangingPunct="1">
                <a:spcBef>
                  <a:spcPct val="0"/>
                </a:spcBef>
              </a:pPr>
              <a:t>93</a:t>
            </a:fld>
            <a:endParaRPr lang="bg-BG" altLang="bg-BG"/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3199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24E17F8-0187-4295-91CD-7748D0ABBA25}" type="slidenum">
              <a:rPr lang="bg-BG" altLang="bg-BG"/>
              <a:pPr algn="r" eaLnBrk="1" hangingPunct="1">
                <a:spcBef>
                  <a:spcPct val="0"/>
                </a:spcBef>
              </a:pPr>
              <a:t>94</a:t>
            </a:fld>
            <a:endParaRPr lang="bg-BG" altLang="bg-BG"/>
          </a:p>
        </p:txBody>
      </p:sp>
      <p:sp>
        <p:nvSpPr>
          <p:cNvPr id="22528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CF2B71-62F0-41E7-8878-3BB8CCD15CDE}" type="slidenum">
              <a:rPr lang="bg-BG" altLang="bg-BG"/>
              <a:pPr algn="r" eaLnBrk="1" hangingPunct="1">
                <a:spcBef>
                  <a:spcPct val="0"/>
                </a:spcBef>
              </a:pPr>
              <a:t>94</a:t>
            </a:fld>
            <a:endParaRPr lang="bg-BG" altLang="bg-BG"/>
          </a:p>
        </p:txBody>
      </p:sp>
      <p:sp>
        <p:nvSpPr>
          <p:cNvPr id="225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8402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215247F-FC33-4630-BF70-1FEF0890EE86}" type="slidenum">
              <a:rPr lang="bg-BG" altLang="bg-BG"/>
              <a:pPr algn="r" eaLnBrk="1" hangingPunct="1">
                <a:spcBef>
                  <a:spcPct val="0"/>
                </a:spcBef>
              </a:pPr>
              <a:t>95</a:t>
            </a:fld>
            <a:endParaRPr lang="bg-BG" altLang="bg-BG"/>
          </a:p>
        </p:txBody>
      </p:sp>
      <p:sp>
        <p:nvSpPr>
          <p:cNvPr id="22630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B06046F-3858-4062-B08D-DC9931D6FD97}" type="slidenum">
              <a:rPr lang="bg-BG" altLang="bg-BG"/>
              <a:pPr algn="r" eaLnBrk="1" hangingPunct="1">
                <a:spcBef>
                  <a:spcPct val="0"/>
                </a:spcBef>
              </a:pPr>
              <a:t>95</a:t>
            </a:fld>
            <a:endParaRPr lang="bg-BG" altLang="bg-BG"/>
          </a:p>
        </p:txBody>
      </p:sp>
      <p:sp>
        <p:nvSpPr>
          <p:cNvPr id="2263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2601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2CCCD53-865F-4C31-ADD4-9A7EA8EF0A38}" type="slidenum">
              <a:rPr lang="bg-BG" altLang="bg-BG"/>
              <a:pPr algn="r" eaLnBrk="1" hangingPunct="1">
                <a:spcBef>
                  <a:spcPct val="0"/>
                </a:spcBef>
              </a:pPr>
              <a:t>96</a:t>
            </a:fld>
            <a:endParaRPr lang="bg-BG" altLang="bg-BG"/>
          </a:p>
        </p:txBody>
      </p:sp>
      <p:sp>
        <p:nvSpPr>
          <p:cNvPr id="22733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5E80576-1D07-4148-AF8C-E7AAE0B0D76C}" type="slidenum">
              <a:rPr lang="bg-BG" altLang="bg-BG"/>
              <a:pPr algn="r" eaLnBrk="1" hangingPunct="1">
                <a:spcBef>
                  <a:spcPct val="0"/>
                </a:spcBef>
              </a:pPr>
              <a:t>96</a:t>
            </a:fld>
            <a:endParaRPr lang="bg-BG" altLang="bg-BG"/>
          </a:p>
        </p:txBody>
      </p:sp>
      <p:sp>
        <p:nvSpPr>
          <p:cNvPr id="227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139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C72715-A8CD-41FB-AD28-C2AFF8AFC7E5}" type="slidenum">
              <a:rPr lang="bg-BG" altLang="bg-BG"/>
              <a:pPr algn="r" eaLnBrk="1" hangingPunct="1">
                <a:spcBef>
                  <a:spcPct val="0"/>
                </a:spcBef>
              </a:pPr>
              <a:t>18</a:t>
            </a:fld>
            <a:endParaRPr lang="bg-BG" altLang="bg-BG"/>
          </a:p>
        </p:txBody>
      </p:sp>
      <p:sp>
        <p:nvSpPr>
          <p:cNvPr id="18227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26F6C10-E2D3-4BD7-947D-048BFD17AF95}" type="slidenum">
              <a:rPr lang="bg-BG" altLang="bg-BG"/>
              <a:pPr algn="r" eaLnBrk="1" hangingPunct="1">
                <a:spcBef>
                  <a:spcPct val="0"/>
                </a:spcBef>
              </a:pPr>
              <a:t>18</a:t>
            </a:fld>
            <a:endParaRPr lang="bg-BG" altLang="bg-BG"/>
          </a:p>
        </p:txBody>
      </p:sp>
      <p:sp>
        <p:nvSpPr>
          <p:cNvPr id="182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6298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BC68B0F-CE92-4680-A229-758374973783}" type="slidenum">
              <a:rPr lang="bg-BG" altLang="bg-BG"/>
              <a:pPr algn="r" eaLnBrk="1" hangingPunct="1">
                <a:spcBef>
                  <a:spcPct val="0"/>
                </a:spcBef>
              </a:pPr>
              <a:t>97</a:t>
            </a:fld>
            <a:endParaRPr lang="bg-BG" altLang="bg-BG"/>
          </a:p>
        </p:txBody>
      </p:sp>
      <p:sp>
        <p:nvSpPr>
          <p:cNvPr id="22835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B6A98FE-A385-4FA2-88F7-7218E57BCD4F}" type="slidenum">
              <a:rPr lang="bg-BG" altLang="bg-BG"/>
              <a:pPr algn="r" eaLnBrk="1" hangingPunct="1">
                <a:spcBef>
                  <a:spcPct val="0"/>
                </a:spcBef>
              </a:pPr>
              <a:t>97</a:t>
            </a:fld>
            <a:endParaRPr lang="bg-BG" altLang="bg-BG"/>
          </a:p>
        </p:txBody>
      </p:sp>
      <p:sp>
        <p:nvSpPr>
          <p:cNvPr id="2283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3934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054B300-EE79-4C18-A889-D8D27FD0EE99}" type="slidenum">
              <a:rPr lang="bg-BG" altLang="bg-BG"/>
              <a:pPr algn="r" eaLnBrk="1" hangingPunct="1">
                <a:spcBef>
                  <a:spcPct val="0"/>
                </a:spcBef>
              </a:pPr>
              <a:t>98</a:t>
            </a:fld>
            <a:endParaRPr lang="bg-BG" altLang="bg-BG"/>
          </a:p>
        </p:txBody>
      </p:sp>
      <p:sp>
        <p:nvSpPr>
          <p:cNvPr id="22937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B6E797A-D170-400F-A8BC-B61F067EB942}" type="slidenum">
              <a:rPr lang="bg-BG" altLang="bg-BG"/>
              <a:pPr algn="r" eaLnBrk="1" hangingPunct="1">
                <a:spcBef>
                  <a:spcPct val="0"/>
                </a:spcBef>
              </a:pPr>
              <a:t>98</a:t>
            </a:fld>
            <a:endParaRPr lang="bg-BG" altLang="bg-BG"/>
          </a:p>
        </p:txBody>
      </p:sp>
      <p:sp>
        <p:nvSpPr>
          <p:cNvPr id="2293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258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0B66731-9E8F-4A8A-A4C5-994B2D8AD2F4}" type="slidenum">
              <a:rPr lang="bg-BG" altLang="bg-BG"/>
              <a:pPr algn="r" eaLnBrk="1" hangingPunct="1">
                <a:spcBef>
                  <a:spcPct val="0"/>
                </a:spcBef>
              </a:pPr>
              <a:t>99</a:t>
            </a:fld>
            <a:endParaRPr lang="bg-BG" altLang="bg-BG"/>
          </a:p>
        </p:txBody>
      </p:sp>
      <p:sp>
        <p:nvSpPr>
          <p:cNvPr id="23040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CA4E94E-2596-4819-9EFE-E43E42643065}" type="slidenum">
              <a:rPr lang="bg-BG" altLang="bg-BG"/>
              <a:pPr algn="r" eaLnBrk="1" hangingPunct="1">
                <a:spcBef>
                  <a:spcPct val="0"/>
                </a:spcBef>
              </a:pPr>
              <a:t>99</a:t>
            </a:fld>
            <a:endParaRPr lang="bg-BG" altLang="bg-BG"/>
          </a:p>
        </p:txBody>
      </p:sp>
      <p:sp>
        <p:nvSpPr>
          <p:cNvPr id="2304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7312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F15CBB0-7854-4171-A204-A4C668B8228E}" type="slidenum">
              <a:rPr lang="bg-BG" altLang="bg-BG"/>
              <a:pPr algn="r" eaLnBrk="1" hangingPunct="1">
                <a:spcBef>
                  <a:spcPct val="0"/>
                </a:spcBef>
              </a:pPr>
              <a:t>100</a:t>
            </a:fld>
            <a:endParaRPr lang="bg-BG" altLang="bg-BG"/>
          </a:p>
        </p:txBody>
      </p:sp>
      <p:sp>
        <p:nvSpPr>
          <p:cNvPr id="23142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4FCB2B-1790-473D-82D9-DF4A10474A68}" type="slidenum">
              <a:rPr lang="bg-BG" altLang="bg-BG"/>
              <a:pPr algn="r" eaLnBrk="1" hangingPunct="1">
                <a:spcBef>
                  <a:spcPct val="0"/>
                </a:spcBef>
              </a:pPr>
              <a:t>100</a:t>
            </a:fld>
            <a:endParaRPr lang="bg-BG" altLang="bg-BG"/>
          </a:p>
        </p:txBody>
      </p:sp>
      <p:sp>
        <p:nvSpPr>
          <p:cNvPr id="231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9988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D909E75-D628-4488-A4F9-50904DE4F946}" type="slidenum">
              <a:rPr lang="bg-BG" altLang="bg-BG"/>
              <a:pPr algn="r" eaLnBrk="1" hangingPunct="1">
                <a:spcBef>
                  <a:spcPct val="0"/>
                </a:spcBef>
              </a:pPr>
              <a:t>101</a:t>
            </a:fld>
            <a:endParaRPr lang="bg-BG" altLang="bg-BG"/>
          </a:p>
        </p:txBody>
      </p:sp>
      <p:sp>
        <p:nvSpPr>
          <p:cNvPr id="23245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AFE387E-0C77-404F-B87C-2D6881B4E770}" type="slidenum">
              <a:rPr lang="bg-BG" altLang="bg-BG"/>
              <a:pPr algn="r" eaLnBrk="1" hangingPunct="1">
                <a:spcBef>
                  <a:spcPct val="0"/>
                </a:spcBef>
              </a:pPr>
              <a:t>101</a:t>
            </a:fld>
            <a:endParaRPr lang="bg-BG" altLang="bg-BG"/>
          </a:p>
        </p:txBody>
      </p:sp>
      <p:sp>
        <p:nvSpPr>
          <p:cNvPr id="2324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7613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87B5466-245E-407F-8D6C-196D427760D1}" type="slidenum">
              <a:rPr lang="bg-BG" altLang="bg-BG"/>
              <a:pPr algn="r" eaLnBrk="1" hangingPunct="1">
                <a:spcBef>
                  <a:spcPct val="0"/>
                </a:spcBef>
              </a:pPr>
              <a:t>102</a:t>
            </a:fld>
            <a:endParaRPr lang="bg-BG" altLang="bg-BG"/>
          </a:p>
        </p:txBody>
      </p:sp>
      <p:sp>
        <p:nvSpPr>
          <p:cNvPr id="23347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7023885-341A-4043-B5C7-F767BE4BD8E3}" type="slidenum">
              <a:rPr lang="bg-BG" altLang="bg-BG"/>
              <a:pPr algn="r" eaLnBrk="1" hangingPunct="1">
                <a:spcBef>
                  <a:spcPct val="0"/>
                </a:spcBef>
              </a:pPr>
              <a:t>102</a:t>
            </a:fld>
            <a:endParaRPr lang="bg-BG" altLang="bg-BG"/>
          </a:p>
        </p:txBody>
      </p:sp>
      <p:sp>
        <p:nvSpPr>
          <p:cNvPr id="2334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38584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4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34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F6AB7A-70F3-4FC3-B8AA-BE0366AE0271}" type="slidenum">
              <a:rPr lang="bg-BG" altLang="en-US"/>
              <a:pPr algn="r" eaLnBrk="1" hangingPunct="1">
                <a:spcBef>
                  <a:spcPct val="0"/>
                </a:spcBef>
              </a:pPr>
              <a:t>103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58910696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7D59FC9-2B83-40C0-A814-B981DE173A5F}" type="slidenum">
              <a:rPr lang="bg-BG" altLang="bg-BG"/>
              <a:pPr algn="r" eaLnBrk="1" hangingPunct="1">
                <a:spcBef>
                  <a:spcPct val="0"/>
                </a:spcBef>
              </a:pPr>
              <a:t>104</a:t>
            </a:fld>
            <a:endParaRPr lang="bg-BG" altLang="bg-BG"/>
          </a:p>
        </p:txBody>
      </p:sp>
      <p:sp>
        <p:nvSpPr>
          <p:cNvPr id="23552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746BFD4-10C7-4548-A73D-2D6CF583B0B5}" type="slidenum">
              <a:rPr lang="bg-BG" altLang="bg-BG"/>
              <a:pPr algn="r" eaLnBrk="1" hangingPunct="1">
                <a:spcBef>
                  <a:spcPct val="0"/>
                </a:spcBef>
              </a:pPr>
              <a:t>104</a:t>
            </a:fld>
            <a:endParaRPr lang="bg-BG" altLang="bg-BG"/>
          </a:p>
        </p:txBody>
      </p:sp>
      <p:sp>
        <p:nvSpPr>
          <p:cNvPr id="2355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2645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69C4C8C-F6DD-46E1-93AF-C37D4FA873BF}" type="slidenum">
              <a:rPr lang="bg-BG" altLang="bg-BG"/>
              <a:pPr algn="r" eaLnBrk="1" hangingPunct="1">
                <a:spcBef>
                  <a:spcPct val="0"/>
                </a:spcBef>
              </a:pPr>
              <a:t>109</a:t>
            </a:fld>
            <a:endParaRPr lang="bg-BG" altLang="bg-BG"/>
          </a:p>
        </p:txBody>
      </p:sp>
      <p:sp>
        <p:nvSpPr>
          <p:cNvPr id="23654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74FA6D6-F301-475C-B55D-17AF66136691}" type="slidenum">
              <a:rPr lang="bg-BG" altLang="bg-BG"/>
              <a:pPr algn="r" eaLnBrk="1" hangingPunct="1">
                <a:spcBef>
                  <a:spcPct val="0"/>
                </a:spcBef>
              </a:pPr>
              <a:t>109</a:t>
            </a:fld>
            <a:endParaRPr lang="bg-BG" altLang="bg-BG"/>
          </a:p>
        </p:txBody>
      </p:sp>
      <p:sp>
        <p:nvSpPr>
          <p:cNvPr id="236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5406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B4A71CC-6035-4BCD-858A-489B093B1708}" type="slidenum">
              <a:rPr lang="bg-BG" altLang="bg-BG"/>
              <a:pPr algn="r" eaLnBrk="1" hangingPunct="1">
                <a:spcBef>
                  <a:spcPct val="0"/>
                </a:spcBef>
              </a:pPr>
              <a:t>131</a:t>
            </a:fld>
            <a:endParaRPr lang="bg-BG" altLang="bg-BG"/>
          </a:p>
        </p:txBody>
      </p:sp>
      <p:sp>
        <p:nvSpPr>
          <p:cNvPr id="23757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ACA5563-7F4E-4999-BB38-4D7D74CB2447}" type="slidenum">
              <a:rPr lang="bg-BG" altLang="bg-BG"/>
              <a:pPr algn="r" eaLnBrk="1" hangingPunct="1">
                <a:spcBef>
                  <a:spcPct val="0"/>
                </a:spcBef>
              </a:pPr>
              <a:t>131</a:t>
            </a:fld>
            <a:endParaRPr lang="bg-BG" altLang="bg-BG"/>
          </a:p>
        </p:txBody>
      </p:sp>
      <p:sp>
        <p:nvSpPr>
          <p:cNvPr id="2375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735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8897FDB-9075-4945-9413-17AFFAD45AC0}" type="slidenum">
              <a:rPr lang="bg-BG" altLang="bg-BG"/>
              <a:pPr algn="r" eaLnBrk="1" hangingPunct="1">
                <a:spcBef>
                  <a:spcPct val="0"/>
                </a:spcBef>
              </a:pPr>
              <a:t>19</a:t>
            </a:fld>
            <a:endParaRPr lang="bg-BG" altLang="bg-BG"/>
          </a:p>
        </p:txBody>
      </p:sp>
      <p:sp>
        <p:nvSpPr>
          <p:cNvPr id="18329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CA9650C-D1C8-4C9E-8BC0-A4F86B0BE1F5}" type="slidenum">
              <a:rPr lang="bg-BG" altLang="bg-BG"/>
              <a:pPr algn="r" eaLnBrk="1" hangingPunct="1">
                <a:spcBef>
                  <a:spcPct val="0"/>
                </a:spcBef>
              </a:pPr>
              <a:t>19</a:t>
            </a:fld>
            <a:endParaRPr lang="bg-BG" altLang="bg-BG"/>
          </a:p>
        </p:txBody>
      </p:sp>
      <p:sp>
        <p:nvSpPr>
          <p:cNvPr id="183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41386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89C61CB-0BEC-4043-807B-7E4629BD7DB7}" type="slidenum">
              <a:rPr lang="bg-BG" altLang="bg-BG"/>
              <a:pPr algn="r" eaLnBrk="1" hangingPunct="1">
                <a:spcBef>
                  <a:spcPct val="0"/>
                </a:spcBef>
              </a:pPr>
              <a:t>132</a:t>
            </a:fld>
            <a:endParaRPr lang="bg-BG" altLang="bg-BG"/>
          </a:p>
        </p:txBody>
      </p:sp>
      <p:sp>
        <p:nvSpPr>
          <p:cNvPr id="23859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2186159-6DE8-47FF-94D9-938954AD6AF1}" type="slidenum">
              <a:rPr lang="bg-BG" altLang="bg-BG"/>
              <a:pPr algn="r" eaLnBrk="1" hangingPunct="1">
                <a:spcBef>
                  <a:spcPct val="0"/>
                </a:spcBef>
              </a:pPr>
              <a:t>132</a:t>
            </a:fld>
            <a:endParaRPr lang="bg-BG" altLang="bg-BG"/>
          </a:p>
        </p:txBody>
      </p:sp>
      <p:sp>
        <p:nvSpPr>
          <p:cNvPr id="2385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87221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339BDC8-3226-49ED-BFF5-53AC900F72D9}" type="slidenum">
              <a:rPr lang="bg-BG" altLang="bg-BG"/>
              <a:pPr algn="r" eaLnBrk="1" hangingPunct="1">
                <a:spcBef>
                  <a:spcPct val="0"/>
                </a:spcBef>
              </a:pPr>
              <a:t>133</a:t>
            </a:fld>
            <a:endParaRPr lang="bg-BG" altLang="bg-BG"/>
          </a:p>
        </p:txBody>
      </p:sp>
      <p:sp>
        <p:nvSpPr>
          <p:cNvPr id="23961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2623F52-D7E5-4D6A-829F-9BAFC4804D44}" type="slidenum">
              <a:rPr lang="bg-BG" altLang="bg-BG"/>
              <a:pPr algn="r" eaLnBrk="1" hangingPunct="1">
                <a:spcBef>
                  <a:spcPct val="0"/>
                </a:spcBef>
              </a:pPr>
              <a:t>133</a:t>
            </a:fld>
            <a:endParaRPr lang="bg-BG" altLang="bg-BG"/>
          </a:p>
        </p:txBody>
      </p:sp>
      <p:sp>
        <p:nvSpPr>
          <p:cNvPr id="2396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997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2FB8512-F15B-48A0-8248-8CFDC9779FE9}" type="slidenum">
              <a:rPr lang="bg-BG" altLang="bg-BG"/>
              <a:pPr algn="r" eaLnBrk="1" hangingPunct="1">
                <a:spcBef>
                  <a:spcPct val="0"/>
                </a:spcBef>
              </a:pPr>
              <a:t>134</a:t>
            </a:fld>
            <a:endParaRPr lang="bg-BG" altLang="bg-BG"/>
          </a:p>
        </p:txBody>
      </p:sp>
      <p:sp>
        <p:nvSpPr>
          <p:cNvPr id="2406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1329093-9B52-48E9-AF37-5A55D7848321}" type="slidenum">
              <a:rPr lang="bg-BG" altLang="bg-BG"/>
              <a:pPr algn="r" eaLnBrk="1" hangingPunct="1">
                <a:spcBef>
                  <a:spcPct val="0"/>
                </a:spcBef>
              </a:pPr>
              <a:t>134</a:t>
            </a:fld>
            <a:endParaRPr lang="bg-BG" altLang="bg-BG"/>
          </a:p>
        </p:txBody>
      </p:sp>
      <p:sp>
        <p:nvSpPr>
          <p:cNvPr id="2406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32351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8FD5492-3AA1-44C3-84FF-524707B51E27}" type="slidenum">
              <a:rPr lang="bg-BG" altLang="bg-BG"/>
              <a:pPr algn="r" eaLnBrk="1" hangingPunct="1">
                <a:spcBef>
                  <a:spcPct val="0"/>
                </a:spcBef>
              </a:pPr>
              <a:t>135</a:t>
            </a:fld>
            <a:endParaRPr lang="bg-BG" altLang="bg-BG"/>
          </a:p>
        </p:txBody>
      </p:sp>
      <p:sp>
        <p:nvSpPr>
          <p:cNvPr id="24166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32BA387-E47B-46EF-8BAB-D4A8896E9E95}" type="slidenum">
              <a:rPr lang="bg-BG" altLang="bg-BG"/>
              <a:pPr algn="r" eaLnBrk="1" hangingPunct="1">
                <a:spcBef>
                  <a:spcPct val="0"/>
                </a:spcBef>
              </a:pPr>
              <a:t>135</a:t>
            </a:fld>
            <a:endParaRPr lang="bg-BG" altLang="bg-BG"/>
          </a:p>
        </p:txBody>
      </p:sp>
      <p:sp>
        <p:nvSpPr>
          <p:cNvPr id="2416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92176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7080AB8-B25B-41C2-81DF-F4F704F956ED}" type="slidenum">
              <a:rPr lang="bg-BG" altLang="bg-BG"/>
              <a:pPr algn="r" eaLnBrk="1" hangingPunct="1">
                <a:spcBef>
                  <a:spcPct val="0"/>
                </a:spcBef>
              </a:pPr>
              <a:t>138</a:t>
            </a:fld>
            <a:endParaRPr lang="bg-BG" altLang="bg-BG"/>
          </a:p>
        </p:txBody>
      </p:sp>
      <p:sp>
        <p:nvSpPr>
          <p:cNvPr id="2426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0B6CD80-8963-4ADE-9770-73D41F8D7642}" type="slidenum">
              <a:rPr lang="bg-BG" altLang="bg-BG"/>
              <a:pPr algn="r" eaLnBrk="1" hangingPunct="1">
                <a:spcBef>
                  <a:spcPct val="0"/>
                </a:spcBef>
              </a:pPr>
              <a:t>138</a:t>
            </a:fld>
            <a:endParaRPr lang="bg-BG" altLang="bg-BG"/>
          </a:p>
        </p:txBody>
      </p:sp>
      <p:sp>
        <p:nvSpPr>
          <p:cNvPr id="2426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88291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3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bg-BG" smtClean="0">
              <a:latin typeface="Arial" panose="020B0604020202020204" pitchFamily="34" charset="0"/>
            </a:endParaRPr>
          </a:p>
        </p:txBody>
      </p:sp>
      <p:sp>
        <p:nvSpPr>
          <p:cNvPr id="243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CEB4D17-615E-4F64-90E4-62DCF85BB94A}" type="slidenum">
              <a:rPr lang="bg-BG" altLang="bg-BG"/>
              <a:pPr algn="r" eaLnBrk="1" hangingPunct="1">
                <a:spcBef>
                  <a:spcPct val="0"/>
                </a:spcBef>
              </a:pPr>
              <a:t>139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1471258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2ED4CE4-A2F9-4DA0-A2C9-0E57B8467ADE}" type="slidenum">
              <a:rPr lang="bg-BG" altLang="en-US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140</a:t>
            </a:fld>
            <a:endParaRPr lang="bg-BG" altLang="en-US">
              <a:cs typeface="Arial" panose="020B0604020202020204" pitchFamily="34" charset="0"/>
            </a:endParaRPr>
          </a:p>
        </p:txBody>
      </p:sp>
      <p:sp>
        <p:nvSpPr>
          <p:cNvPr id="24473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0D7ECEF-04BA-4573-80B9-292149CCAE22}" type="slidenum">
              <a:rPr lang="bg-BG" altLang="en-US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140</a:t>
            </a:fld>
            <a:endParaRPr lang="bg-BG" altLang="en-US">
              <a:latin typeface="Calibri" panose="020F0502020204030204" pitchFamily="34" charset="0"/>
            </a:endParaRPr>
          </a:p>
        </p:txBody>
      </p:sp>
      <p:sp>
        <p:nvSpPr>
          <p:cNvPr id="2447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40459874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5B71587-34E3-4DF9-AE07-40D656F152CB}" type="slidenum">
              <a:rPr lang="bg-BG" altLang="en-US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144</a:t>
            </a:fld>
            <a:endParaRPr lang="bg-BG" altLang="en-US">
              <a:cs typeface="Arial" panose="020B0604020202020204" pitchFamily="34" charset="0"/>
            </a:endParaRPr>
          </a:p>
        </p:txBody>
      </p:sp>
      <p:sp>
        <p:nvSpPr>
          <p:cNvPr id="2457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0FF28B7-AB32-4FB1-8F42-6CA08309FAA7}" type="slidenum">
              <a:rPr lang="bg-BG" altLang="en-US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144</a:t>
            </a:fld>
            <a:endParaRPr lang="bg-BG" altLang="en-US">
              <a:latin typeface="Calibri" panose="020F0502020204030204" pitchFamily="34" charset="0"/>
            </a:endParaRPr>
          </a:p>
        </p:txBody>
      </p:sp>
      <p:sp>
        <p:nvSpPr>
          <p:cNvPr id="2457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208400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679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85C994E-4DA2-4071-B587-A0B1351AF00C}" type="slidenum">
              <a:rPr lang="bg-BG" altLang="bg-BG"/>
              <a:pPr algn="r" eaLnBrk="1" hangingPunct="1">
                <a:spcBef>
                  <a:spcPct val="0"/>
                </a:spcBef>
              </a:pPr>
              <a:t>33</a:t>
            </a:fld>
            <a:endParaRPr lang="bg-BG" altLang="bg-BG"/>
          </a:p>
        </p:txBody>
      </p:sp>
      <p:sp>
        <p:nvSpPr>
          <p:cNvPr id="18534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2441695-5DD2-42F3-8875-ECB4F7D39A08}" type="slidenum">
              <a:rPr lang="bg-BG" altLang="bg-BG"/>
              <a:pPr algn="r" eaLnBrk="1" hangingPunct="1">
                <a:spcBef>
                  <a:spcPct val="0"/>
                </a:spcBef>
              </a:pPr>
              <a:t>33</a:t>
            </a:fld>
            <a:endParaRPr lang="bg-BG" altLang="bg-BG"/>
          </a:p>
        </p:txBody>
      </p:sp>
      <p:sp>
        <p:nvSpPr>
          <p:cNvPr id="185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520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4C4097-1DC0-4382-A2CD-E9D1194E4813}" type="slidenum">
              <a:rPr lang="bg-BG" altLang="bg-BG"/>
              <a:pPr algn="r" eaLnBrk="1" hangingPunct="1">
                <a:spcBef>
                  <a:spcPct val="0"/>
                </a:spcBef>
              </a:pPr>
              <a:t>34</a:t>
            </a:fld>
            <a:endParaRPr lang="bg-BG" altLang="bg-BG"/>
          </a:p>
        </p:txBody>
      </p:sp>
      <p:sp>
        <p:nvSpPr>
          <p:cNvPr id="18637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5ECD3A3-FBFE-4B65-B9E6-6EA7A1190C5B}" type="slidenum">
              <a:rPr lang="bg-BG" altLang="bg-BG"/>
              <a:pPr algn="r" eaLnBrk="1" hangingPunct="1">
                <a:spcBef>
                  <a:spcPct val="0"/>
                </a:spcBef>
              </a:pPr>
              <a:t>34</a:t>
            </a:fld>
            <a:endParaRPr lang="bg-BG" altLang="bg-BG"/>
          </a:p>
        </p:txBody>
      </p:sp>
      <p:sp>
        <p:nvSpPr>
          <p:cNvPr id="186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bg-BG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678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54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39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6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D7EC590-1486-4301-8CED-7DA0AE608439}" type="slidenum">
              <a:rPr lang="bg-BG" altLang="bg-BG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205303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837DCEE-82B1-44A4-9BB8-58AE5F8AA297}" type="slidenum">
              <a:rPr lang="bg-BG" altLang="bg-BG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226483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24D5E48-E4A9-40A8-B48D-036605331184}" type="slidenum">
              <a:rPr lang="bg-BG" altLang="bg-BG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09480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67C42EC-0DED-43A1-A262-22C032D006A8}" type="slidenum">
              <a:rPr lang="bg-BG" altLang="bg-BG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218780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B76DBE8-C31A-4F10-9D41-087320C2EECD}" type="slidenum">
              <a:rPr lang="bg-BG" altLang="bg-BG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654800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5491EE0-AC23-48A1-921E-DECA33929B97}" type="slidenum">
              <a:rPr lang="bg-BG" altLang="bg-BG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807036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bg-BG" noProof="0"/>
          </a:p>
        </p:txBody>
      </p:sp>
    </p:spTree>
    <p:extLst>
      <p:ext uri="{BB962C8B-B14F-4D97-AF65-F5344CB8AC3E}">
        <p14:creationId xmlns:p14="http://schemas.microsoft.com/office/powerpoint/2010/main" val="910010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7CD0340-20E1-4B41-967A-644EF977B839}" type="slidenum">
              <a:rPr lang="bg-BG" altLang="bg-BG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682545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416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44BA601-F9FD-466E-9557-D5E7C37BCD6A}" type="slidenum">
              <a:rPr lang="bg-BG" altLang="bg-BG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391754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596B2F3-D73A-4956-86B4-EE6C6988AC02}" type="slidenum">
              <a:rPr lang="bg-BG" altLang="bg-BG" sz="1200">
                <a:solidFill>
                  <a:srgbClr val="898989"/>
                </a:solidFill>
                <a:latin typeface="Calibri" panose="020F0502020204030204" pitchFamily="34" charset="0"/>
              </a:rPr>
              <a:pPr algn="r" eaLnBrk="1" hangingPunct="1"/>
              <a:t>‹#›</a:t>
            </a:fld>
            <a:endParaRPr lang="bg-BG" altLang="bg-BG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36D59B-A3AA-4930-9F0F-494F00F51393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804256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FF24A28-1405-4ECC-A1AB-08A3E7BFE307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7539223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29B31E-AB5E-41B5-969A-5D0323C5E4E4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461412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048493E-EA7D-4EA8-B709-D0A38BD31679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05357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1EAF766-052D-461D-A0F5-74142F3D3C3E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546681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1D6829-366E-4FCB-88B7-74F1B0E8D4D4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473456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06C93F-EE27-4A4A-9948-22E63E60C0B6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878460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2BD8948-A045-4D7D-AF1A-B5A2134B420A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5174558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C2318B3-1BED-4A66-939F-E2F43C7E50A8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674299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73596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32641C4-AA16-462B-B958-E8A56C843788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3106813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96398" y="574301"/>
            <a:ext cx="7874000" cy="55525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943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03225" y="6411913"/>
            <a:ext cx="900113" cy="244475"/>
          </a:xfrm>
        </p:spPr>
        <p:txBody>
          <a:bodyPr lIns="91418" tIns="45709" rIns="91418" bIns="45709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68425" y="6411913"/>
            <a:ext cx="4679950" cy="244475"/>
          </a:xfrm>
        </p:spPr>
        <p:txBody>
          <a:bodyPr lIns="91418" tIns="45709" rIns="91418" bIns="45709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0763" y="6411913"/>
            <a:ext cx="341312" cy="244475"/>
          </a:xfrm>
        </p:spPr>
        <p:txBody>
          <a:bodyPr lIns="91418" tIns="45709" rIns="91418" bIns="45709"/>
          <a:lstStyle>
            <a:lvl1pPr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fld id="{3F42058A-EEA1-4AA7-BAFD-41123A1C6FD0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1950077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03225" y="6411913"/>
            <a:ext cx="900113" cy="244475"/>
          </a:xfrm>
        </p:spPr>
        <p:txBody>
          <a:bodyPr lIns="91418" tIns="45709" rIns="91418" bIns="45709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68425" y="6411913"/>
            <a:ext cx="4679950" cy="244475"/>
          </a:xfrm>
        </p:spPr>
        <p:txBody>
          <a:bodyPr lIns="91418" tIns="45709" rIns="91418" bIns="45709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0763" y="6411913"/>
            <a:ext cx="341312" cy="244475"/>
          </a:xfrm>
        </p:spPr>
        <p:txBody>
          <a:bodyPr lIns="91418" tIns="45709" rIns="91418" bIns="45709"/>
          <a:lstStyle>
            <a:lvl1pPr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fld id="{31A68B57-EA9D-433C-9A35-A7F680F0A77B}" type="slidenum">
              <a:rPr lang="en-US" altLang="bg-BG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090485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1FB241F-D367-40F2-8886-3407ABB151A9}" type="slidenum">
              <a:rPr lang="bg-BG" altLang="bg-BG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5425024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A9F6BDE-C11C-4CF6-9494-767DB5B53990}" type="slidenum">
              <a:rPr lang="bg-BG" altLang="bg-BG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2004219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bg-BG" noProof="0"/>
          </a:p>
        </p:txBody>
      </p:sp>
    </p:spTree>
    <p:extLst>
      <p:ext uri="{BB962C8B-B14F-4D97-AF65-F5344CB8AC3E}">
        <p14:creationId xmlns:p14="http://schemas.microsoft.com/office/powerpoint/2010/main" val="2639547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3D53BF8-3591-41A3-8F1D-7E1D0A8B1CEC}" type="slidenum">
              <a:rPr lang="bg-BG" altLang="bg-BG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606110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47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27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16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354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 txBox="1">
            <a:spLocks noGrp="1"/>
          </p:cNvSpPr>
          <p:nvPr userDrawn="1"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500943F-84B1-44E2-B506-00E50E578754}" type="slidenum">
              <a:rPr lang="bg-BG" altLang="bg-BG" sz="1400"/>
              <a:pPr algn="r" eaLnBrk="1" hangingPunct="1"/>
              <a:t>‹#›</a:t>
            </a:fld>
            <a:endParaRPr lang="bg-BG" altLang="bg-BG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5107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0732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Graphic1_2"/>
          <p:cNvPicPr preferRelativeResize="0">
            <a:picLocks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1588"/>
            <a:ext cx="9140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85" r:id="rId1"/>
    <p:sldLayoutId id="2147484886" r:id="rId2"/>
    <p:sldLayoutId id="2147484887" r:id="rId3"/>
    <p:sldLayoutId id="2147484888" r:id="rId4"/>
    <p:sldLayoutId id="2147484889" r:id="rId5"/>
    <p:sldLayoutId id="2147484890" r:id="rId6"/>
    <p:sldLayoutId id="2147484891" r:id="rId7"/>
    <p:sldLayoutId id="2147484896" r:id="rId8"/>
    <p:sldLayoutId id="2147484892" r:id="rId9"/>
    <p:sldLayoutId id="2147484893" r:id="rId10"/>
    <p:sldLayoutId id="2147484894" r:id="rId11"/>
    <p:sldLayoutId id="2147484897" r:id="rId12"/>
    <p:sldLayoutId id="2147484898" r:id="rId13"/>
    <p:sldLayoutId id="2147484899" r:id="rId14"/>
    <p:sldLayoutId id="2147484900" r:id="rId15"/>
    <p:sldLayoutId id="2147484901" r:id="rId16"/>
    <p:sldLayoutId id="2147484902" r:id="rId17"/>
    <p:sldLayoutId id="2147484895" r:id="rId18"/>
    <p:sldLayoutId id="2147484903" r:id="rId1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819C2ED-BA60-40B0-8099-B903DB0BF296}" type="slidenum">
              <a:rPr lang="en-US" altLang="bg-BG"/>
              <a:pPr/>
              <a:t>‹#›</a:t>
            </a:fld>
            <a:endParaRPr lang="en-US" altLang="bg-BG"/>
          </a:p>
        </p:txBody>
      </p:sp>
      <p:pic>
        <p:nvPicPr>
          <p:cNvPr id="2055" name="Picture 9" descr="bg1.jp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04" r:id="rId1"/>
    <p:sldLayoutId id="2147484905" r:id="rId2"/>
    <p:sldLayoutId id="2147484906" r:id="rId3"/>
    <p:sldLayoutId id="2147484907" r:id="rId4"/>
    <p:sldLayoutId id="2147484908" r:id="rId5"/>
    <p:sldLayoutId id="2147484909" r:id="rId6"/>
    <p:sldLayoutId id="2147484910" r:id="rId7"/>
    <p:sldLayoutId id="2147484911" r:id="rId8"/>
    <p:sldLayoutId id="2147484912" r:id="rId9"/>
    <p:sldLayoutId id="2147484913" r:id="rId10"/>
    <p:sldLayoutId id="2147484914" r:id="rId11"/>
    <p:sldLayoutId id="2147484915" r:id="rId12"/>
    <p:sldLayoutId id="2147484916" r:id="rId13"/>
    <p:sldLayoutId id="2147484917" r:id="rId14"/>
    <p:sldLayoutId id="2147484918" r:id="rId15"/>
    <p:sldLayoutId id="2147484919" r:id="rId16"/>
    <p:sldLayoutId id="2147484920" r:id="rId17"/>
    <p:sldLayoutId id="2147484921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png"/><Relationship Id="rId4" Type="http://schemas.openxmlformats.org/officeDocument/2006/relationships/image" Target="../media/image8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5.png"/><Relationship Id="rId5" Type="http://schemas.openxmlformats.org/officeDocument/2006/relationships/image" Target="../media/image112.png"/><Relationship Id="rId4" Type="http://schemas.openxmlformats.org/officeDocument/2006/relationships/image" Target="../media/image114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5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png"/><Relationship Id="rId4" Type="http://schemas.openxmlformats.org/officeDocument/2006/relationships/image" Target="../media/image3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png"/><Relationship Id="rId5" Type="http://schemas.openxmlformats.org/officeDocument/2006/relationships/image" Target="../media/image74.png"/><Relationship Id="rId4" Type="http://schemas.openxmlformats.org/officeDocument/2006/relationships/image" Target="../media/image7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png"/><Relationship Id="rId5" Type="http://schemas.openxmlformats.org/officeDocument/2006/relationships/image" Target="../media/image74.png"/><Relationship Id="rId4" Type="http://schemas.openxmlformats.org/officeDocument/2006/relationships/image" Target="../media/image7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9.png"/><Relationship Id="rId4" Type="http://schemas.openxmlformats.org/officeDocument/2006/relationships/image" Target="../media/image77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4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9.png"/><Relationship Id="rId4" Type="http://schemas.openxmlformats.org/officeDocument/2006/relationships/image" Target="../media/image77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9" descr="b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Content Placeholder 2"/>
          <p:cNvSpPr>
            <a:spLocks noGrp="1"/>
          </p:cNvSpPr>
          <p:nvPr>
            <p:ph idx="1"/>
          </p:nvPr>
        </p:nvSpPr>
        <p:spPr bwMode="auto">
          <a:xfrm>
            <a:off x="0" y="2132013"/>
            <a:ext cx="9144000" cy="129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Tx/>
              <a:buNone/>
            </a:pPr>
            <a:r>
              <a:rPr lang="en-US" altLang="bg-BG" sz="3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QSAR Application Toolbox</a:t>
            </a:r>
          </a:p>
          <a:p>
            <a:pPr algn="ctr">
              <a:buFontTx/>
              <a:buNone/>
            </a:pPr>
            <a:endParaRPr lang="en-US" altLang="bg-BG" sz="12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bg-BG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Workflow</a:t>
            </a:r>
          </a:p>
        </p:txBody>
      </p:sp>
      <p:sp>
        <p:nvSpPr>
          <p:cNvPr id="29700" name="TextBox 6"/>
          <p:cNvSpPr txBox="1">
            <a:spLocks noChangeArrowheads="1"/>
          </p:cNvSpPr>
          <p:nvPr/>
        </p:nvSpPr>
        <p:spPr bwMode="auto">
          <a:xfrm>
            <a:off x="357188" y="4929188"/>
            <a:ext cx="8607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Laboratory of Mathematical Chemistry,</a:t>
            </a:r>
          </a:p>
          <a:p>
            <a:pPr eaLnBrk="1" hangingPunct="1"/>
            <a:r>
              <a:rPr lang="en-US" altLang="bg-BG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Bourgas University “Prof. Assen Zlatarov”</a:t>
            </a:r>
          </a:p>
          <a:p>
            <a:pPr eaLnBrk="1" hangingPunct="1"/>
            <a:r>
              <a:rPr lang="en-US" altLang="bg-BG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Bulgaria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ChangeArrowheads="1"/>
          </p:cNvSpPr>
          <p:nvPr/>
        </p:nvSpPr>
        <p:spPr bwMode="auto">
          <a:xfrm>
            <a:off x="684213" y="1190625"/>
            <a:ext cx="5324475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lvl="3" indent="-457200" algn="l">
              <a:buFont typeface="Arial" panose="020B0604020202020204" pitchFamily="34" charset="0"/>
              <a:buChar char="•"/>
              <a:defRPr/>
            </a:pP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L’Oreal</a:t>
            </a:r>
            <a:endParaRPr lang="en-US" sz="2800" kern="0" dirty="0">
              <a:latin typeface="Times New Roman" pitchFamily="18" charset="0"/>
              <a:cs typeface="Times New Roman" pitchFamily="18" charset="0"/>
            </a:endParaRPr>
          </a:p>
          <a:p>
            <a:pPr marL="457200" lvl="3" indent="-457200" algn="l"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DuPont</a:t>
            </a:r>
          </a:p>
          <a:p>
            <a:pPr marL="457200" lvl="3" indent="-457200" algn="l">
              <a:buFont typeface="Arial" panose="020B0604020202020204" pitchFamily="34" charset="0"/>
              <a:buChar char="•"/>
              <a:defRPr/>
            </a:pP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Givaudan</a:t>
            </a:r>
            <a:endParaRPr lang="en-US" sz="2800" kern="0" dirty="0">
              <a:latin typeface="Times New Roman" pitchFamily="18" charset="0"/>
              <a:cs typeface="Times New Roman" pitchFamily="18" charset="0"/>
            </a:endParaRPr>
          </a:p>
          <a:p>
            <a:pPr marL="457200" lvl="3" indent="-457200" algn="l"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Dow chemicals</a:t>
            </a:r>
          </a:p>
          <a:p>
            <a:pPr marL="457200" lvl="3" indent="-457200" algn="l"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BASF</a:t>
            </a:r>
          </a:p>
          <a:p>
            <a:pPr marL="457200" lvl="3" indent="-457200" algn="l"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ExxonMobil</a:t>
            </a:r>
          </a:p>
          <a:p>
            <a:pPr marL="457200" lvl="3" indent="-457200" algn="l"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3M</a:t>
            </a:r>
          </a:p>
          <a:p>
            <a:pPr marL="457200" lvl="3" indent="-457200" algn="l">
              <a:buFont typeface="Arial" panose="020B0604020202020204" pitchFamily="34" charset="0"/>
              <a:buChar char="•"/>
              <a:defRPr/>
            </a:pPr>
            <a:r>
              <a:rPr lang="en-US" sz="2800" kern="0" dirty="0" err="1">
                <a:latin typeface="Times New Roman" pitchFamily="18" charset="0"/>
                <a:cs typeface="Times New Roman" pitchFamily="18" charset="0"/>
              </a:rPr>
              <a:t>Firmenich</a:t>
            </a: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SV</a:t>
            </a:r>
          </a:p>
          <a:p>
            <a:pPr marL="457200" lvl="3" indent="-457200" algn="l"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SRC, Syracuse</a:t>
            </a:r>
          </a:p>
          <a:p>
            <a:pPr marL="457200" lvl="3" indent="-457200" algn="l"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Unilever</a:t>
            </a:r>
          </a:p>
          <a:p>
            <a:pPr marL="457200" lvl="3" indent="-457200" algn="l"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Procter &amp; Gamble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130175"/>
            <a:ext cx="8229600" cy="777875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GB" sz="4000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Main Industry Donators</a:t>
            </a:r>
          </a:p>
        </p:txBody>
      </p:sp>
      <p:sp>
        <p:nvSpPr>
          <p:cNvPr id="3891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C68FFF4-1B28-438B-9624-C5A93BACBD0D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10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CC32E9B-F784-432D-A542-248911D22892}" type="slidenum">
              <a:rPr lang="bg-BG" altLang="bg-BG" sz="1400"/>
              <a:pPr algn="r" eaLnBrk="1" hangingPunct="1"/>
              <a:t>100</a:t>
            </a:fld>
            <a:endParaRPr lang="bg-BG" altLang="bg-BG" sz="1400"/>
          </a:p>
        </p:txBody>
      </p:sp>
      <p:sp>
        <p:nvSpPr>
          <p:cNvPr id="131075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31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Category definition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10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16063"/>
            <a:ext cx="8810625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425450" y="1925638"/>
            <a:ext cx="647700" cy="576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073150" y="2308225"/>
            <a:ext cx="403225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7" idx="3"/>
          </p:cNvCxnSpPr>
          <p:nvPr/>
        </p:nvCxnSpPr>
        <p:spPr>
          <a:xfrm>
            <a:off x="2370138" y="3098800"/>
            <a:ext cx="18288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619250" y="3027363"/>
            <a:ext cx="750888" cy="14446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13108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143000"/>
            <a:ext cx="4679950" cy="559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84663" y="1516063"/>
            <a:ext cx="4679950" cy="3455987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318250" y="1803400"/>
            <a:ext cx="2386013" cy="830263"/>
          </a:xfrm>
          <a:prstGeom prst="rect">
            <a:avLst/>
          </a:prstGeom>
          <a:solidFill>
            <a:schemeClr val="bg1">
              <a:alpha val="6588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Parent and each metabolites in separate rows</a:t>
            </a:r>
          </a:p>
        </p:txBody>
      </p:sp>
      <p:sp>
        <p:nvSpPr>
          <p:cNvPr id="9" name="Rectangle 8"/>
          <p:cNvSpPr/>
          <p:nvPr/>
        </p:nvSpPr>
        <p:spPr>
          <a:xfrm>
            <a:off x="5248275" y="1658938"/>
            <a:ext cx="647700" cy="4176712"/>
          </a:xfrm>
          <a:prstGeom prst="rect">
            <a:avLst/>
          </a:prstGeom>
          <a:noFill/>
          <a:ln w="349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453188" y="2936875"/>
            <a:ext cx="1963737" cy="954088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queries for searching similar structures (see next slide for details)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895975" y="3227388"/>
            <a:ext cx="728663" cy="0"/>
          </a:xfrm>
          <a:prstGeom prst="straightConnector1">
            <a:avLst/>
          </a:prstGeom>
          <a:ln w="222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284663" y="5116513"/>
            <a:ext cx="4679950" cy="863600"/>
          </a:xfrm>
          <a:prstGeom prst="rect">
            <a:avLst/>
          </a:prstGeom>
          <a:noFill/>
          <a:ln w="317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383338" y="5251450"/>
            <a:ext cx="2386012" cy="584200"/>
          </a:xfrm>
          <a:prstGeom prst="rect">
            <a:avLst/>
          </a:prstGeom>
          <a:solidFill>
            <a:schemeClr val="bg1">
              <a:alpha val="6588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Parent and metabolites as a package</a:t>
            </a:r>
          </a:p>
        </p:txBody>
      </p:sp>
      <p:sp>
        <p:nvSpPr>
          <p:cNvPr id="131089" name="TextBox 23"/>
          <p:cNvSpPr txBox="1">
            <a:spLocks noChangeArrowheads="1"/>
          </p:cNvSpPr>
          <p:nvPr/>
        </p:nvSpPr>
        <p:spPr bwMode="auto">
          <a:xfrm>
            <a:off x="6654800" y="709613"/>
            <a:ext cx="114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CAS 97-53-0</a:t>
            </a:r>
          </a:p>
        </p:txBody>
      </p:sp>
      <p:pic>
        <p:nvPicPr>
          <p:cNvPr id="13109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5" t="20039" r="34831" b="26651"/>
          <a:stretch>
            <a:fillRect/>
          </a:stretch>
        </p:blipFill>
        <p:spPr bwMode="auto">
          <a:xfrm>
            <a:off x="7940675" y="120650"/>
            <a:ext cx="709613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91" name="TextBox 10"/>
          <p:cNvSpPr txBox="1">
            <a:spLocks noChangeArrowheads="1"/>
          </p:cNvSpPr>
          <p:nvPr/>
        </p:nvSpPr>
        <p:spPr bwMode="auto">
          <a:xfrm>
            <a:off x="1258888" y="1990725"/>
            <a:ext cx="2592387" cy="646113"/>
          </a:xfrm>
          <a:prstGeom prst="rect">
            <a:avLst/>
          </a:prstGeom>
          <a:solidFill>
            <a:schemeClr val="bg1">
              <a:alpha val="7882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List with metabolism simulators highlighted by relevancy to selected target endpoint</a:t>
            </a:r>
          </a:p>
        </p:txBody>
      </p:sp>
      <p:sp>
        <p:nvSpPr>
          <p:cNvPr id="131092" name="TextBox 30"/>
          <p:cNvSpPr txBox="1">
            <a:spLocks noChangeArrowheads="1"/>
          </p:cNvSpPr>
          <p:nvPr/>
        </p:nvSpPr>
        <p:spPr bwMode="auto">
          <a:xfrm>
            <a:off x="106363" y="908050"/>
            <a:ext cx="43545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Analogues for </a:t>
            </a:r>
            <a:r>
              <a:rPr lang="en-US" altLang="en-US" sz="1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Skin sensitization </a:t>
            </a:r>
            <a:r>
              <a:rPr lang="en-US" alt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accounting metabolism </a:t>
            </a:r>
          </a:p>
        </p:txBody>
      </p:sp>
      <p:sp>
        <p:nvSpPr>
          <p:cNvPr id="131093" name="TextBox 8"/>
          <p:cNvSpPr txBox="1">
            <a:spLocks noChangeArrowheads="1"/>
          </p:cNvSpPr>
          <p:nvPr/>
        </p:nvSpPr>
        <p:spPr bwMode="auto">
          <a:xfrm>
            <a:off x="34925" y="466725"/>
            <a:ext cx="3865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Grouping with accounting for metabolism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21" grpId="0" animBg="1"/>
      <p:bldP spid="29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614D415-3B8C-4303-B832-CDCC74DBBA60}" type="slidenum">
              <a:rPr lang="bg-BG" altLang="bg-BG" sz="1400"/>
              <a:pPr algn="r" eaLnBrk="1" hangingPunct="1"/>
              <a:t>101</a:t>
            </a:fld>
            <a:endParaRPr lang="bg-BG" altLang="bg-BG" sz="1400"/>
          </a:p>
        </p:txBody>
      </p:sp>
      <p:sp>
        <p:nvSpPr>
          <p:cNvPr id="132099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31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Category definition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2100" name="Group 22"/>
          <p:cNvGrpSpPr>
            <a:grpSpLocks/>
          </p:cNvGrpSpPr>
          <p:nvPr/>
        </p:nvGrpSpPr>
        <p:grpSpPr bwMode="auto">
          <a:xfrm>
            <a:off x="1331913" y="1266825"/>
            <a:ext cx="2808287" cy="4826000"/>
            <a:chOff x="4327548" y="896359"/>
            <a:chExt cx="2808312" cy="4826863"/>
          </a:xfrm>
        </p:grpSpPr>
        <p:pic>
          <p:nvPicPr>
            <p:cNvPr id="13210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13782"/>
            <a:stretch>
              <a:fillRect/>
            </a:stretch>
          </p:blipFill>
          <p:spPr bwMode="auto">
            <a:xfrm>
              <a:off x="4327548" y="896359"/>
              <a:ext cx="2340260" cy="482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5292757" y="1412389"/>
              <a:ext cx="647706" cy="4177459"/>
            </a:xfrm>
            <a:prstGeom prst="rect">
              <a:avLst/>
            </a:prstGeom>
            <a:noFill/>
            <a:ln w="3492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5940462" y="2981120"/>
              <a:ext cx="1195398" cy="0"/>
            </a:xfrm>
            <a:prstGeom prst="straightConnector1">
              <a:avLst/>
            </a:prstGeom>
            <a:ln w="2222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101" name="Rectangle 21"/>
          <p:cNvSpPr>
            <a:spLocks noChangeArrowheads="1"/>
          </p:cNvSpPr>
          <p:nvPr/>
        </p:nvSpPr>
        <p:spPr bwMode="auto">
          <a:xfrm>
            <a:off x="3708400" y="2008188"/>
            <a:ext cx="5184775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286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l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None– default options; no criteria is set</a:t>
            </a:r>
          </a:p>
          <a:p>
            <a:pPr lvl="1" algn="l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Exact–provides opportunity to search for metabolites in the analogues having exact to the specified metabolite structure</a:t>
            </a:r>
          </a:p>
          <a:p>
            <a:pPr lvl="1" algn="l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Parametric – to have specific value or range of variation of defined parameter (a list with all parameters currently available in the Toolbox is provided)</a:t>
            </a:r>
          </a:p>
          <a:p>
            <a:pPr lvl="1" algn="l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Profile– to have specific category by selected profiler (a list with all profilers is provided)</a:t>
            </a:r>
          </a:p>
          <a:p>
            <a:pPr lvl="1" algn="l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Structural – to have specific similarity based on the atom centered fragments</a:t>
            </a:r>
          </a:p>
        </p:txBody>
      </p:sp>
      <p:sp>
        <p:nvSpPr>
          <p:cNvPr id="132102" name="TextBox 35"/>
          <p:cNvSpPr txBox="1">
            <a:spLocks noChangeArrowheads="1"/>
          </p:cNvSpPr>
          <p:nvPr/>
        </p:nvSpPr>
        <p:spPr bwMode="auto">
          <a:xfrm>
            <a:off x="6654800" y="709613"/>
            <a:ext cx="114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CAS 97-53-0</a:t>
            </a:r>
          </a:p>
        </p:txBody>
      </p:sp>
      <p:pic>
        <p:nvPicPr>
          <p:cNvPr id="13210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5" t="20039" r="34831" b="26651"/>
          <a:stretch>
            <a:fillRect/>
          </a:stretch>
        </p:blipFill>
        <p:spPr bwMode="auto">
          <a:xfrm>
            <a:off x="7940675" y="120650"/>
            <a:ext cx="709613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4" name="TextBox 39"/>
          <p:cNvSpPr txBox="1">
            <a:spLocks noChangeArrowheads="1"/>
          </p:cNvSpPr>
          <p:nvPr/>
        </p:nvSpPr>
        <p:spPr bwMode="auto">
          <a:xfrm>
            <a:off x="106363" y="908050"/>
            <a:ext cx="43545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Analogues for </a:t>
            </a:r>
            <a:r>
              <a:rPr lang="en-US" altLang="en-US" sz="1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Skin sensitization </a:t>
            </a:r>
            <a:r>
              <a:rPr lang="en-US" alt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accounting metabolism </a:t>
            </a:r>
          </a:p>
        </p:txBody>
      </p:sp>
      <p:sp>
        <p:nvSpPr>
          <p:cNvPr id="132105" name="TextBox 8"/>
          <p:cNvSpPr txBox="1">
            <a:spLocks noChangeArrowheads="1"/>
          </p:cNvSpPr>
          <p:nvPr/>
        </p:nvSpPr>
        <p:spPr bwMode="auto">
          <a:xfrm>
            <a:off x="34925" y="466725"/>
            <a:ext cx="3865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Grouping with accounting for metabolism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FC600FF-E146-42DE-A1C9-0690408A4275}" type="slidenum">
              <a:rPr lang="bg-BG" altLang="bg-BG" sz="1400"/>
              <a:pPr algn="r" eaLnBrk="1" hangingPunct="1"/>
              <a:t>102</a:t>
            </a:fld>
            <a:endParaRPr lang="bg-BG" altLang="bg-BG" sz="1400"/>
          </a:p>
        </p:txBody>
      </p:sp>
      <p:sp>
        <p:nvSpPr>
          <p:cNvPr id="133123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31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Category definition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3124" name="Group 9"/>
          <p:cNvGrpSpPr>
            <a:grpSpLocks/>
          </p:cNvGrpSpPr>
          <p:nvPr/>
        </p:nvGrpSpPr>
        <p:grpSpPr bwMode="auto">
          <a:xfrm>
            <a:off x="225425" y="1095375"/>
            <a:ext cx="8810625" cy="5646738"/>
            <a:chOff x="179512" y="836713"/>
            <a:chExt cx="8810664" cy="5646638"/>
          </a:xfrm>
        </p:grpSpPr>
        <p:pic>
          <p:nvPicPr>
            <p:cNvPr id="13313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268760"/>
              <a:ext cx="8810664" cy="4747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425576" y="1679661"/>
              <a:ext cx="647703" cy="57625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1073279" y="2060654"/>
              <a:ext cx="401639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133" name="Group 8"/>
            <p:cNvGrpSpPr>
              <a:grpSpLocks/>
            </p:cNvGrpSpPr>
            <p:nvPr/>
          </p:nvGrpSpPr>
          <p:grpSpPr bwMode="auto">
            <a:xfrm>
              <a:off x="4355976" y="836713"/>
              <a:ext cx="4606402" cy="5646638"/>
              <a:chOff x="4400935" y="836713"/>
              <a:chExt cx="4606402" cy="5646638"/>
            </a:xfrm>
          </p:grpSpPr>
          <p:pic>
            <p:nvPicPr>
              <p:cNvPr id="133136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0935" y="836713"/>
                <a:ext cx="4606402" cy="5646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137" name="TextBox 6"/>
              <p:cNvSpPr txBox="1">
                <a:spLocks noChangeArrowheads="1"/>
              </p:cNvSpPr>
              <p:nvPr/>
            </p:nvSpPr>
            <p:spPr bwMode="auto">
              <a:xfrm>
                <a:off x="5940152" y="1772816"/>
                <a:ext cx="281359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Parametric query: log Kow in range 0-4</a:t>
                </a:r>
              </a:p>
            </p:txBody>
          </p:sp>
          <p:sp>
            <p:nvSpPr>
              <p:cNvPr id="133138" name="TextBox 15"/>
              <p:cNvSpPr txBox="1">
                <a:spLocks noChangeArrowheads="1"/>
              </p:cNvSpPr>
              <p:nvPr/>
            </p:nvSpPr>
            <p:spPr bwMode="auto">
              <a:xfrm>
                <a:off x="5076057" y="2564904"/>
                <a:ext cx="3914120" cy="369332"/>
              </a:xfrm>
              <a:prstGeom prst="rect">
                <a:avLst/>
              </a:prstGeom>
              <a:solidFill>
                <a:schemeClr val="bg1">
                  <a:alpha val="6901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hangingPunct="1"/>
                <a:r>
                  <a:rPr lang="en-US" altLang="en-US" sz="1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Profile query: to have “Quinone” alert by Protein binding (“Edit” for more details)</a:t>
                </a:r>
              </a:p>
            </p:txBody>
          </p:sp>
          <p:sp>
            <p:nvSpPr>
              <p:cNvPr id="133139" name="TextBox 16"/>
              <p:cNvSpPr txBox="1">
                <a:spLocks noChangeArrowheads="1"/>
              </p:cNvSpPr>
              <p:nvPr/>
            </p:nvSpPr>
            <p:spPr bwMode="auto">
              <a:xfrm>
                <a:off x="5772498" y="3429000"/>
                <a:ext cx="2831950" cy="369332"/>
              </a:xfrm>
              <a:prstGeom prst="rect">
                <a:avLst/>
              </a:prstGeom>
              <a:solidFill>
                <a:schemeClr val="bg1">
                  <a:alpha val="6901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hangingPunct="1"/>
                <a:r>
                  <a:rPr lang="en-US" altLang="en-US" sz="1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Similarity query: Similarity ≥ 70% (adjust options from “Options)</a:t>
                </a:r>
              </a:p>
            </p:txBody>
          </p:sp>
        </p:grpSp>
        <p:cxnSp>
          <p:nvCxnSpPr>
            <p:cNvPr id="18" name="Straight Arrow Connector 17"/>
            <p:cNvCxnSpPr>
              <a:stCxn id="19" idx="3"/>
            </p:cNvCxnSpPr>
            <p:nvPr/>
          </p:nvCxnSpPr>
          <p:spPr>
            <a:xfrm>
              <a:off x="2370272" y="2852802"/>
              <a:ext cx="1957397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1619381" y="2781367"/>
              <a:ext cx="750890" cy="142872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33125" name="TextBox 23"/>
          <p:cNvSpPr txBox="1">
            <a:spLocks noChangeArrowheads="1"/>
          </p:cNvSpPr>
          <p:nvPr/>
        </p:nvSpPr>
        <p:spPr bwMode="auto">
          <a:xfrm>
            <a:off x="6654800" y="709613"/>
            <a:ext cx="114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CAS 97-53-0</a:t>
            </a:r>
          </a:p>
        </p:txBody>
      </p:sp>
      <p:pic>
        <p:nvPicPr>
          <p:cNvPr id="13312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5" t="20039" r="34831" b="26651"/>
          <a:stretch>
            <a:fillRect/>
          </a:stretch>
        </p:blipFill>
        <p:spPr bwMode="auto">
          <a:xfrm>
            <a:off x="7940675" y="120650"/>
            <a:ext cx="709613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7" name="TextBox 10"/>
          <p:cNvSpPr txBox="1">
            <a:spLocks noChangeArrowheads="1"/>
          </p:cNvSpPr>
          <p:nvPr/>
        </p:nvSpPr>
        <p:spPr bwMode="auto">
          <a:xfrm>
            <a:off x="1258888" y="1990725"/>
            <a:ext cx="2592387" cy="646113"/>
          </a:xfrm>
          <a:prstGeom prst="rect">
            <a:avLst/>
          </a:prstGeom>
          <a:solidFill>
            <a:schemeClr val="bg1">
              <a:alpha val="7882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List with metabolism simulators highlighted by relevancy to selected target endpoint</a:t>
            </a:r>
          </a:p>
        </p:txBody>
      </p:sp>
      <p:sp>
        <p:nvSpPr>
          <p:cNvPr id="133128" name="TextBox 28"/>
          <p:cNvSpPr txBox="1">
            <a:spLocks noChangeArrowheads="1"/>
          </p:cNvSpPr>
          <p:nvPr/>
        </p:nvSpPr>
        <p:spPr bwMode="auto">
          <a:xfrm>
            <a:off x="106363" y="908050"/>
            <a:ext cx="43545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Analogues for </a:t>
            </a:r>
            <a:r>
              <a:rPr lang="en-US" altLang="en-US" sz="1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Skin sensitization </a:t>
            </a:r>
            <a:r>
              <a:rPr lang="en-US" alt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accounting metabolism </a:t>
            </a:r>
          </a:p>
        </p:txBody>
      </p:sp>
      <p:sp>
        <p:nvSpPr>
          <p:cNvPr id="133129" name="TextBox 8"/>
          <p:cNvSpPr txBox="1">
            <a:spLocks noChangeArrowheads="1"/>
          </p:cNvSpPr>
          <p:nvPr/>
        </p:nvSpPr>
        <p:spPr bwMode="auto">
          <a:xfrm>
            <a:off x="34925" y="466725"/>
            <a:ext cx="3865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Grouping with accounting for metabolism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6" t="17178" r="12453" b="27736"/>
          <a:stretch>
            <a:fillRect/>
          </a:stretch>
        </p:blipFill>
        <p:spPr bwMode="auto">
          <a:xfrm>
            <a:off x="179388" y="1844675"/>
            <a:ext cx="8755062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TextBox 8"/>
          <p:cNvSpPr txBox="1">
            <a:spLocks noChangeArrowheads="1"/>
          </p:cNvSpPr>
          <p:nvPr/>
        </p:nvSpPr>
        <p:spPr bwMode="auto">
          <a:xfrm>
            <a:off x="34925" y="466725"/>
            <a:ext cx="3865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Grouping with accounting for metabolism</a:t>
            </a:r>
          </a:p>
        </p:txBody>
      </p:sp>
      <p:sp>
        <p:nvSpPr>
          <p:cNvPr id="134148" name="TextBox 4"/>
          <p:cNvSpPr txBox="1">
            <a:spLocks noChangeArrowheads="1"/>
          </p:cNvSpPr>
          <p:nvPr/>
        </p:nvSpPr>
        <p:spPr bwMode="auto">
          <a:xfrm>
            <a:off x="106363" y="908050"/>
            <a:ext cx="43545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Analogues for </a:t>
            </a:r>
            <a:r>
              <a:rPr lang="en-US" altLang="en-US" sz="1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Skin sensitization </a:t>
            </a:r>
            <a:r>
              <a:rPr lang="en-US" alt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accounting metabolism </a:t>
            </a:r>
          </a:p>
        </p:txBody>
      </p:sp>
      <p:sp>
        <p:nvSpPr>
          <p:cNvPr id="134149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31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Category definition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150" name="TextBox 6"/>
          <p:cNvSpPr txBox="1">
            <a:spLocks noChangeArrowheads="1"/>
          </p:cNvSpPr>
          <p:nvPr/>
        </p:nvSpPr>
        <p:spPr bwMode="auto">
          <a:xfrm>
            <a:off x="6654800" y="709613"/>
            <a:ext cx="114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CAS 97-53-0</a:t>
            </a:r>
          </a:p>
        </p:txBody>
      </p:sp>
      <p:pic>
        <p:nvPicPr>
          <p:cNvPr id="13415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5" t="20039" r="34831" b="26651"/>
          <a:stretch>
            <a:fillRect/>
          </a:stretch>
        </p:blipFill>
        <p:spPr bwMode="auto">
          <a:xfrm>
            <a:off x="7940675" y="120650"/>
            <a:ext cx="709613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19475" y="1844675"/>
            <a:ext cx="5514975" cy="93662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34153" name="TextBox 8"/>
          <p:cNvSpPr txBox="1">
            <a:spLocks noChangeArrowheads="1"/>
          </p:cNvSpPr>
          <p:nvPr/>
        </p:nvSpPr>
        <p:spPr bwMode="auto">
          <a:xfrm>
            <a:off x="34925" y="1341438"/>
            <a:ext cx="9172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with analogues found by accounting metabolism and setting different criteria for metabolites</a:t>
            </a:r>
          </a:p>
        </p:txBody>
      </p:sp>
      <p:sp>
        <p:nvSpPr>
          <p:cNvPr id="134154" name="TextBox 9"/>
          <p:cNvSpPr txBox="1">
            <a:spLocks noChangeArrowheads="1"/>
          </p:cNvSpPr>
          <p:nvPr/>
        </p:nvSpPr>
        <p:spPr bwMode="auto">
          <a:xfrm>
            <a:off x="3778250" y="3240088"/>
            <a:ext cx="4872038" cy="584200"/>
          </a:xfrm>
          <a:prstGeom prst="rect">
            <a:avLst/>
          </a:prstGeom>
          <a:solidFill>
            <a:schemeClr val="bg1">
              <a:alpha val="6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Analogues found based on the criteria for parent and metabolites shown in previous slide</a:t>
            </a:r>
          </a:p>
        </p:txBody>
      </p:sp>
      <p:sp>
        <p:nvSpPr>
          <p:cNvPr id="134155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25B7536-187C-4BC6-838B-A09EE24E80D9}" type="slidenum">
              <a:rPr lang="bg-BG" altLang="bg-BG" sz="1400"/>
              <a:pPr algn="r" eaLnBrk="1" hangingPunct="1"/>
              <a:t>103</a:t>
            </a:fld>
            <a:endParaRPr lang="bg-BG" altLang="bg-BG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40CB57FF-2CCD-4BE0-944E-07F8E78B866E}" type="slidenum">
              <a:rPr lang="bg-BG" altLang="bg-BG" sz="1400"/>
              <a:pPr algn="r" eaLnBrk="1" hangingPunct="1"/>
              <a:t>104</a:t>
            </a:fld>
            <a:endParaRPr lang="bg-BG" altLang="bg-BG" sz="1400"/>
          </a:p>
        </p:txBody>
      </p:sp>
      <p:sp>
        <p:nvSpPr>
          <p:cNvPr id="135171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31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Category definition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172" name="TextBox 8"/>
          <p:cNvSpPr txBox="1">
            <a:spLocks noChangeArrowheads="1"/>
          </p:cNvSpPr>
          <p:nvPr/>
        </p:nvSpPr>
        <p:spPr bwMode="auto">
          <a:xfrm>
            <a:off x="107950" y="466725"/>
            <a:ext cx="6034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activated metabolite representing target chemical </a:t>
            </a:r>
          </a:p>
        </p:txBody>
      </p:sp>
      <p:pic>
        <p:nvPicPr>
          <p:cNvPr id="13517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29237" r="22318" b="18074"/>
          <a:stretch>
            <a:fillRect/>
          </a:stretch>
        </p:blipFill>
        <p:spPr bwMode="auto">
          <a:xfrm>
            <a:off x="7658100" y="171450"/>
            <a:ext cx="12350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4" name="Rectangle 1"/>
          <p:cNvSpPr>
            <a:spLocks noChangeArrowheads="1"/>
          </p:cNvSpPr>
          <p:nvPr/>
        </p:nvSpPr>
        <p:spPr bwMode="auto">
          <a:xfrm>
            <a:off x="6521450" y="692150"/>
            <a:ext cx="114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CAS 94-59-7</a:t>
            </a:r>
          </a:p>
        </p:txBody>
      </p:sp>
      <p:grpSp>
        <p:nvGrpSpPr>
          <p:cNvPr id="135175" name="Group 6"/>
          <p:cNvGrpSpPr>
            <a:grpSpLocks/>
          </p:cNvGrpSpPr>
          <p:nvPr/>
        </p:nvGrpSpPr>
        <p:grpSpPr bwMode="auto">
          <a:xfrm>
            <a:off x="1042988" y="1322388"/>
            <a:ext cx="6337300" cy="4986337"/>
            <a:chOff x="683568" y="1106300"/>
            <a:chExt cx="6624736" cy="5340538"/>
          </a:xfrm>
        </p:grpSpPr>
        <p:pic>
          <p:nvPicPr>
            <p:cNvPr id="13517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106300"/>
              <a:ext cx="6624736" cy="5340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178" name="TextBox 2"/>
            <p:cNvSpPr txBox="1">
              <a:spLocks noChangeArrowheads="1"/>
            </p:cNvSpPr>
            <p:nvPr/>
          </p:nvSpPr>
          <p:spPr bwMode="auto">
            <a:xfrm>
              <a:off x="2203142" y="1700808"/>
              <a:ext cx="4025042" cy="584775"/>
            </a:xfrm>
            <a:prstGeom prst="rect">
              <a:avLst/>
            </a:prstGeom>
            <a:solidFill>
              <a:schemeClr val="bg1">
                <a:alpha val="6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Upfront metabolism: Allow to focus and make read across for a specific metabolite 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1214609" y="3860732"/>
              <a:ext cx="2633631" cy="21593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780201" y="5516793"/>
              <a:ext cx="2363132" cy="21593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35176" name="TextBox 5"/>
          <p:cNvSpPr txBox="1">
            <a:spLocks noChangeArrowheads="1"/>
          </p:cNvSpPr>
          <p:nvPr/>
        </p:nvSpPr>
        <p:spPr bwMode="auto">
          <a:xfrm>
            <a:off x="-12700" y="836613"/>
            <a:ext cx="5880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Example: Prediction of AMES Mutagenicity based on activated metabolite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31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Category definition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195" name="TextBox 8"/>
          <p:cNvSpPr txBox="1">
            <a:spLocks noChangeArrowheads="1"/>
          </p:cNvSpPr>
          <p:nvPr/>
        </p:nvSpPr>
        <p:spPr bwMode="auto">
          <a:xfrm>
            <a:off x="107950" y="466725"/>
            <a:ext cx="6034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activated metabolite representing target chemical </a:t>
            </a:r>
          </a:p>
        </p:txBody>
      </p:sp>
      <p:pic>
        <p:nvPicPr>
          <p:cNvPr id="13619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29237" r="22318" b="18074"/>
          <a:stretch>
            <a:fillRect/>
          </a:stretch>
        </p:blipFill>
        <p:spPr bwMode="auto">
          <a:xfrm>
            <a:off x="7658100" y="171450"/>
            <a:ext cx="12350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7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40880802-EF6A-4925-9294-A230F24F2F8C}" type="slidenum">
              <a:rPr lang="bg-BG" altLang="bg-BG" sz="1400"/>
              <a:pPr algn="r" eaLnBrk="1" hangingPunct="1"/>
              <a:t>105</a:t>
            </a:fld>
            <a:endParaRPr lang="bg-BG" altLang="bg-BG" sz="1400"/>
          </a:p>
        </p:txBody>
      </p:sp>
      <p:sp>
        <p:nvSpPr>
          <p:cNvPr id="136198" name="Rectangle 7"/>
          <p:cNvSpPr>
            <a:spLocks noChangeArrowheads="1"/>
          </p:cNvSpPr>
          <p:nvPr/>
        </p:nvSpPr>
        <p:spPr bwMode="auto">
          <a:xfrm>
            <a:off x="6521450" y="692150"/>
            <a:ext cx="114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CAS 94-59-7</a:t>
            </a:r>
          </a:p>
        </p:txBody>
      </p:sp>
      <p:pic>
        <p:nvPicPr>
          <p:cNvPr id="1361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" r="7977" b="8044"/>
          <a:stretch>
            <a:fillRect/>
          </a:stretch>
        </p:blipFill>
        <p:spPr bwMode="auto">
          <a:xfrm>
            <a:off x="123825" y="1520825"/>
            <a:ext cx="8696325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459288" y="4941888"/>
            <a:ext cx="36734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Activated metabolite – DNA alert is identified</a:t>
            </a:r>
          </a:p>
        </p:txBody>
      </p:sp>
      <p:pic>
        <p:nvPicPr>
          <p:cNvPr id="2488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1" t="28802" r="14400" b="23198"/>
          <a:stretch>
            <a:fillRect/>
          </a:stretch>
        </p:blipFill>
        <p:spPr bwMode="auto">
          <a:xfrm>
            <a:off x="5724525" y="1844675"/>
            <a:ext cx="1312863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2" name="TextBox 9"/>
          <p:cNvSpPr txBox="1">
            <a:spLocks noChangeArrowheads="1"/>
          </p:cNvSpPr>
          <p:nvPr/>
        </p:nvSpPr>
        <p:spPr bwMode="auto">
          <a:xfrm>
            <a:off x="107950" y="1196975"/>
            <a:ext cx="3541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 with observed Rat Liver S9 metabolites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380163" y="5229225"/>
            <a:ext cx="0" cy="669925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204" name="TextBox 14"/>
          <p:cNvSpPr txBox="1">
            <a:spLocks noChangeArrowheads="1"/>
          </p:cNvSpPr>
          <p:nvPr/>
        </p:nvSpPr>
        <p:spPr bwMode="auto">
          <a:xfrm>
            <a:off x="-12700" y="836613"/>
            <a:ext cx="5880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Example: Prediction of AMES Mutagenicity based on activated metabolite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31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Category definition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219" name="TextBox 8"/>
          <p:cNvSpPr txBox="1">
            <a:spLocks noChangeArrowheads="1"/>
          </p:cNvSpPr>
          <p:nvPr/>
        </p:nvSpPr>
        <p:spPr bwMode="auto">
          <a:xfrm>
            <a:off x="107950" y="466725"/>
            <a:ext cx="6034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activated metabolite representing target chemical </a:t>
            </a:r>
          </a:p>
        </p:txBody>
      </p:sp>
      <p:pic>
        <p:nvPicPr>
          <p:cNvPr id="13722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29237" r="22318" b="18074"/>
          <a:stretch>
            <a:fillRect/>
          </a:stretch>
        </p:blipFill>
        <p:spPr bwMode="auto">
          <a:xfrm>
            <a:off x="7658100" y="171450"/>
            <a:ext cx="12350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1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63D90F12-A7A1-465A-9977-14117C412E65}" type="slidenum">
              <a:rPr lang="bg-BG" altLang="bg-BG" sz="1400"/>
              <a:pPr algn="r" eaLnBrk="1" hangingPunct="1"/>
              <a:t>106</a:t>
            </a:fld>
            <a:endParaRPr lang="bg-BG" altLang="bg-BG" sz="1400"/>
          </a:p>
        </p:txBody>
      </p:sp>
      <p:sp>
        <p:nvSpPr>
          <p:cNvPr id="137222" name="Rectangle 7"/>
          <p:cNvSpPr>
            <a:spLocks noChangeArrowheads="1"/>
          </p:cNvSpPr>
          <p:nvPr/>
        </p:nvSpPr>
        <p:spPr bwMode="auto">
          <a:xfrm>
            <a:off x="6521450" y="692150"/>
            <a:ext cx="114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CAS 94-59-7</a:t>
            </a:r>
          </a:p>
        </p:txBody>
      </p:sp>
      <p:pic>
        <p:nvPicPr>
          <p:cNvPr id="1372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" r="7977" b="8044"/>
          <a:stretch>
            <a:fillRect/>
          </a:stretch>
        </p:blipFill>
        <p:spPr bwMode="auto">
          <a:xfrm>
            <a:off x="123825" y="1520825"/>
            <a:ext cx="8696325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4" name="TextBox 8"/>
          <p:cNvSpPr txBox="1">
            <a:spLocks noChangeArrowheads="1"/>
          </p:cNvSpPr>
          <p:nvPr/>
        </p:nvSpPr>
        <p:spPr bwMode="auto">
          <a:xfrm>
            <a:off x="4459288" y="4941888"/>
            <a:ext cx="36734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Activated metabolite – DNA alert is identified</a:t>
            </a:r>
          </a:p>
        </p:txBody>
      </p:sp>
      <p:pic>
        <p:nvPicPr>
          <p:cNvPr id="1372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1" t="28802" r="14400" b="23198"/>
          <a:stretch>
            <a:fillRect/>
          </a:stretch>
        </p:blipFill>
        <p:spPr bwMode="auto">
          <a:xfrm>
            <a:off x="5724525" y="1844675"/>
            <a:ext cx="1312863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6380163" y="5229225"/>
            <a:ext cx="0" cy="669925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348038" y="3429000"/>
            <a:ext cx="5400675" cy="936625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37228" name="TextBox 10"/>
          <p:cNvSpPr txBox="1">
            <a:spLocks noChangeArrowheads="1"/>
          </p:cNvSpPr>
          <p:nvPr/>
        </p:nvSpPr>
        <p:spPr bwMode="auto">
          <a:xfrm>
            <a:off x="4530725" y="3897313"/>
            <a:ext cx="3551238" cy="307975"/>
          </a:xfrm>
          <a:prstGeom prst="rect">
            <a:avLst/>
          </a:prstGeom>
          <a:solidFill>
            <a:schemeClr val="bg1">
              <a:alpha val="6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data for in vitro Mutagenicity</a:t>
            </a:r>
          </a:p>
        </p:txBody>
      </p:sp>
      <p:sp>
        <p:nvSpPr>
          <p:cNvPr id="137229" name="TextBox 14"/>
          <p:cNvSpPr txBox="1">
            <a:spLocks noChangeArrowheads="1"/>
          </p:cNvSpPr>
          <p:nvPr/>
        </p:nvSpPr>
        <p:spPr bwMode="auto">
          <a:xfrm>
            <a:off x="-12700" y="836613"/>
            <a:ext cx="5880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Example: Prediction of AMES Mutagenicity based on activated metabolite</a:t>
            </a:r>
          </a:p>
        </p:txBody>
      </p:sp>
      <p:sp>
        <p:nvSpPr>
          <p:cNvPr id="137230" name="TextBox 15"/>
          <p:cNvSpPr txBox="1">
            <a:spLocks noChangeArrowheads="1"/>
          </p:cNvSpPr>
          <p:nvPr/>
        </p:nvSpPr>
        <p:spPr bwMode="auto">
          <a:xfrm>
            <a:off x="107950" y="1196975"/>
            <a:ext cx="3541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 with observed Rat Liver S9 metabolites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31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Category definition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243" name="TextBox 8"/>
          <p:cNvSpPr txBox="1">
            <a:spLocks noChangeArrowheads="1"/>
          </p:cNvSpPr>
          <p:nvPr/>
        </p:nvSpPr>
        <p:spPr bwMode="auto">
          <a:xfrm>
            <a:off x="107950" y="466725"/>
            <a:ext cx="6034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activated metabolite representing target chemical </a:t>
            </a:r>
          </a:p>
        </p:txBody>
      </p:sp>
      <p:pic>
        <p:nvPicPr>
          <p:cNvPr id="13824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29237" r="22318" b="18074"/>
          <a:stretch>
            <a:fillRect/>
          </a:stretch>
        </p:blipFill>
        <p:spPr bwMode="auto">
          <a:xfrm>
            <a:off x="7658100" y="171450"/>
            <a:ext cx="12350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5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179E09F-5C59-4F3A-91AE-544C2F639354}" type="slidenum">
              <a:rPr lang="bg-BG" altLang="bg-BG" sz="1400"/>
              <a:pPr algn="r" eaLnBrk="1" hangingPunct="1"/>
              <a:t>107</a:t>
            </a:fld>
            <a:endParaRPr lang="bg-BG" altLang="bg-BG" sz="1400"/>
          </a:p>
        </p:txBody>
      </p:sp>
      <p:sp>
        <p:nvSpPr>
          <p:cNvPr id="138246" name="Rectangle 7"/>
          <p:cNvSpPr>
            <a:spLocks noChangeArrowheads="1"/>
          </p:cNvSpPr>
          <p:nvPr/>
        </p:nvSpPr>
        <p:spPr bwMode="auto">
          <a:xfrm>
            <a:off x="6521450" y="692150"/>
            <a:ext cx="114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CAS 94-59-7</a:t>
            </a:r>
          </a:p>
        </p:txBody>
      </p:sp>
      <p:pic>
        <p:nvPicPr>
          <p:cNvPr id="1382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6" t="17300" r="12752" b="4500"/>
          <a:stretch>
            <a:fillRect/>
          </a:stretch>
        </p:blipFill>
        <p:spPr bwMode="auto">
          <a:xfrm>
            <a:off x="468313" y="1700213"/>
            <a:ext cx="746442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8" name="TextBox 1"/>
          <p:cNvSpPr txBox="1">
            <a:spLocks noChangeArrowheads="1"/>
          </p:cNvSpPr>
          <p:nvPr/>
        </p:nvSpPr>
        <p:spPr bwMode="auto">
          <a:xfrm>
            <a:off x="107950" y="1268413"/>
            <a:ext cx="4375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Prediction for selected metabolite based on read across</a:t>
            </a:r>
          </a:p>
        </p:txBody>
      </p:sp>
      <p:sp>
        <p:nvSpPr>
          <p:cNvPr id="138249" name="TextBox 5"/>
          <p:cNvSpPr txBox="1">
            <a:spLocks noChangeArrowheads="1"/>
          </p:cNvSpPr>
          <p:nvPr/>
        </p:nvSpPr>
        <p:spPr bwMode="auto">
          <a:xfrm>
            <a:off x="3160713" y="5013325"/>
            <a:ext cx="2870200" cy="3079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Predicted Gene Mutation: Positive </a:t>
            </a:r>
          </a:p>
        </p:txBody>
      </p:sp>
      <p:sp>
        <p:nvSpPr>
          <p:cNvPr id="138250" name="TextBox 14"/>
          <p:cNvSpPr txBox="1">
            <a:spLocks noChangeArrowheads="1"/>
          </p:cNvSpPr>
          <p:nvPr/>
        </p:nvSpPr>
        <p:spPr bwMode="auto">
          <a:xfrm>
            <a:off x="-12700" y="836613"/>
            <a:ext cx="5880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Example: Prediction of AMES Mutagenicity based on activated metabolite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31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Category definition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267" name="TextBox 8"/>
          <p:cNvSpPr txBox="1">
            <a:spLocks noChangeArrowheads="1"/>
          </p:cNvSpPr>
          <p:nvPr/>
        </p:nvSpPr>
        <p:spPr bwMode="auto">
          <a:xfrm>
            <a:off x="107950" y="466725"/>
            <a:ext cx="6034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activated metabolite representing target chemical </a:t>
            </a:r>
          </a:p>
        </p:txBody>
      </p:sp>
      <p:pic>
        <p:nvPicPr>
          <p:cNvPr id="13926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29237" r="22318" b="18074"/>
          <a:stretch>
            <a:fillRect/>
          </a:stretch>
        </p:blipFill>
        <p:spPr bwMode="auto">
          <a:xfrm>
            <a:off x="7658100" y="171450"/>
            <a:ext cx="12350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9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EF6866E-E1AA-439E-8702-5942EB70E4AE}" type="slidenum">
              <a:rPr lang="bg-BG" altLang="bg-BG" sz="1400"/>
              <a:pPr algn="r" eaLnBrk="1" hangingPunct="1"/>
              <a:t>108</a:t>
            </a:fld>
            <a:endParaRPr lang="bg-BG" altLang="bg-BG" sz="1400"/>
          </a:p>
        </p:txBody>
      </p:sp>
      <p:sp>
        <p:nvSpPr>
          <p:cNvPr id="139270" name="Rectangle 7"/>
          <p:cNvSpPr>
            <a:spLocks noChangeArrowheads="1"/>
          </p:cNvSpPr>
          <p:nvPr/>
        </p:nvSpPr>
        <p:spPr bwMode="auto">
          <a:xfrm>
            <a:off x="6521450" y="692150"/>
            <a:ext cx="114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CAS 94-59-7</a:t>
            </a:r>
          </a:p>
        </p:txBody>
      </p:sp>
      <p:sp>
        <p:nvSpPr>
          <p:cNvPr id="139271" name="TextBox 1"/>
          <p:cNvSpPr txBox="1">
            <a:spLocks noChangeArrowheads="1"/>
          </p:cNvSpPr>
          <p:nvPr/>
        </p:nvSpPr>
        <p:spPr bwMode="auto">
          <a:xfrm>
            <a:off x="107950" y="1268413"/>
            <a:ext cx="7061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Prediction for parent chemical based on experimental and predicted results of metabolites</a:t>
            </a:r>
          </a:p>
        </p:txBody>
      </p:sp>
      <p:pic>
        <p:nvPicPr>
          <p:cNvPr id="1392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4" t="17082" r="12953" b="5067"/>
          <a:stretch>
            <a:fillRect/>
          </a:stretch>
        </p:blipFill>
        <p:spPr bwMode="auto">
          <a:xfrm>
            <a:off x="539750" y="1633538"/>
            <a:ext cx="7735888" cy="464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3" name="TextBox 11"/>
          <p:cNvSpPr txBox="1">
            <a:spLocks noChangeArrowheads="1"/>
          </p:cNvSpPr>
          <p:nvPr/>
        </p:nvSpPr>
        <p:spPr bwMode="auto">
          <a:xfrm>
            <a:off x="3160713" y="5013325"/>
            <a:ext cx="2870200" cy="3079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Predicted Gene Mutation: Positive </a:t>
            </a:r>
          </a:p>
        </p:txBody>
      </p:sp>
      <p:sp>
        <p:nvSpPr>
          <p:cNvPr id="139274" name="TextBox 12"/>
          <p:cNvSpPr txBox="1">
            <a:spLocks noChangeArrowheads="1"/>
          </p:cNvSpPr>
          <p:nvPr/>
        </p:nvSpPr>
        <p:spPr bwMode="auto">
          <a:xfrm>
            <a:off x="-12700" y="836613"/>
            <a:ext cx="5880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Example: Prediction of AMES Mutagenicity based on activated metabolite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1438F65-FA2C-4627-AC03-A80787726BDE}" type="slidenum">
              <a:rPr lang="bg-BG" altLang="bg-BG" sz="1400"/>
              <a:pPr algn="r" eaLnBrk="1" hangingPunct="1"/>
              <a:t>109</a:t>
            </a:fld>
            <a:endParaRPr lang="bg-BG" altLang="bg-BG" sz="1400"/>
          </a:p>
        </p:txBody>
      </p:sp>
      <p:sp>
        <p:nvSpPr>
          <p:cNvPr id="140291" name="TextBox 28"/>
          <p:cNvSpPr txBox="1">
            <a:spLocks noChangeArrowheads="1"/>
          </p:cNvSpPr>
          <p:nvPr/>
        </p:nvSpPr>
        <p:spPr bwMode="auto">
          <a:xfrm>
            <a:off x="31750" y="87313"/>
            <a:ext cx="2379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Basic functionalities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288" y="452438"/>
            <a:ext cx="8748712" cy="6432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- QA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Endpoint definition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Query tool (separate presentation – see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“QSAR_Toolbox_4_Customized search_QT.ppt”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Profiling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Relevancy of profilers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SMARTS implementation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Profiling groups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Relevancy of databases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groups and documentation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Reliability scores of databases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Import/Export (separate presentation – see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“QSAR_Toolbox_4_Import_Export data.ppt”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Category definition</a:t>
            </a:r>
          </a:p>
          <a:p>
            <a:pPr marL="800100" lvl="1" indent="-34290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Alert performance – with and without accounting metabolism</a:t>
            </a:r>
          </a:p>
          <a:p>
            <a:pPr marL="800100" lvl="1" indent="-34290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Grouping with accounting for metabolism</a:t>
            </a:r>
          </a:p>
          <a:p>
            <a:pPr marL="800100" lvl="1" indent="-34290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activated metabolite representing target chemical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Gap Filling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 approaches for DGF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Automated and standardized workflows (separate presentation – see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“QSAR_Toolbox_4_Workflows_for_Ecotox_and_Skin_ sens.pptx”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Subcategorization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Endpoint vs. endpoint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Report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matrix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5"/>
          <p:cNvSpPr>
            <a:spLocks noChangeArrowheads="1"/>
          </p:cNvSpPr>
          <p:nvPr/>
        </p:nvSpPr>
        <p:spPr bwMode="auto">
          <a:xfrm>
            <a:off x="179388" y="908050"/>
            <a:ext cx="8353425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defRPr/>
            </a:pPr>
            <a:r>
              <a:rPr lang="en-US" altLang="bg-BG" b="1" dirty="0" smtClean="0">
                <a:latin typeface="Times New Roman" pitchFamily="18" charset="0"/>
                <a:cs typeface="Times New Roman" pitchFamily="18" charset="0"/>
              </a:rPr>
              <a:t>Downloads (version 2.1): </a:t>
            </a:r>
          </a:p>
          <a:p>
            <a:pPr marL="742950" lvl="1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altLang="bg-BG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1496 downloads</a:t>
            </a:r>
            <a:r>
              <a:rPr lang="en-US" altLang="bg-BG" b="1" dirty="0" smtClean="0">
                <a:latin typeface="Times New Roman" pitchFamily="18" charset="0"/>
                <a:cs typeface="Times New Roman" pitchFamily="18" charset="0"/>
              </a:rPr>
              <a:t> of standalone version (July 15, 2011)</a:t>
            </a:r>
          </a:p>
          <a:p>
            <a:pPr marL="742950" lvl="1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altLang="bg-BG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171 downloads</a:t>
            </a:r>
            <a:r>
              <a:rPr lang="en-US" altLang="bg-BG" b="1" dirty="0" smtClean="0">
                <a:latin typeface="Times New Roman" pitchFamily="18" charset="0"/>
                <a:cs typeface="Times New Roman" pitchFamily="18" charset="0"/>
              </a:rPr>
              <a:t> of server based version (July 15, 2011)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endParaRPr lang="en-US" altLang="bg-BG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en-US" altLang="bg-BG" b="1" dirty="0" smtClean="0">
                <a:latin typeface="Times New Roman" pitchFamily="18" charset="0"/>
                <a:cs typeface="Times New Roman" pitchFamily="18" charset="0"/>
              </a:rPr>
              <a:t>Downloads (version 2.2): </a:t>
            </a:r>
          </a:p>
          <a:p>
            <a:pPr marL="742950" lvl="1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altLang="bg-BG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2051 downloads</a:t>
            </a:r>
            <a:r>
              <a:rPr lang="en-US" altLang="bg-BG" b="1" dirty="0" smtClean="0">
                <a:latin typeface="Times New Roman" pitchFamily="18" charset="0"/>
                <a:cs typeface="Times New Roman" pitchFamily="18" charset="0"/>
              </a:rPr>
              <a:t> of standalone version (July 15 – Feb. 06, 2012)</a:t>
            </a:r>
          </a:p>
          <a:p>
            <a:pPr marL="742950" lvl="1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altLang="bg-BG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424 downloads</a:t>
            </a:r>
            <a:r>
              <a:rPr lang="en-US" altLang="bg-BG" b="1" dirty="0" smtClean="0">
                <a:latin typeface="Times New Roman" pitchFamily="18" charset="0"/>
                <a:cs typeface="Times New Roman" pitchFamily="18" charset="0"/>
              </a:rPr>
              <a:t> of server based version (Feb. 06, 2012)</a:t>
            </a:r>
          </a:p>
          <a:p>
            <a:pPr marL="742950" lvl="1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altLang="bg-BG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62 automatic updates </a:t>
            </a:r>
            <a:r>
              <a:rPr lang="en-US" altLang="bg-BG" b="1" dirty="0" smtClean="0">
                <a:latin typeface="Times New Roman" pitchFamily="18" charset="0"/>
                <a:cs typeface="Times New Roman" pitchFamily="18" charset="0"/>
              </a:rPr>
              <a:t>(Feb. 06, 2012)</a:t>
            </a:r>
          </a:p>
          <a:p>
            <a:pPr lvl="1" algn="just" eaLnBrk="1" hangingPunct="1">
              <a:buFont typeface="Arial" pitchFamily="34" charset="0"/>
              <a:buChar char="•"/>
              <a:defRPr/>
            </a:pPr>
            <a:endParaRPr lang="en-US" altLang="bg-BG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en-US" altLang="bg-BG" b="1" dirty="0" smtClean="0">
                <a:latin typeface="Times New Roman" pitchFamily="18" charset="0"/>
                <a:cs typeface="Times New Roman" pitchFamily="18" charset="0"/>
              </a:rPr>
              <a:t>Downloads (version 3.x): </a:t>
            </a:r>
            <a:r>
              <a:rPr lang="en-US" altLang="bg-BG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March 2017</a:t>
            </a:r>
            <a:endParaRPr lang="bg-BG" altLang="bg-BG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altLang="bg-BG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11264: </a:t>
            </a:r>
            <a:r>
              <a:rPr lang="en-US" altLang="bg-BG" b="1" dirty="0" smtClean="0">
                <a:latin typeface="Times New Roman" pitchFamily="18" charset="0"/>
                <a:cs typeface="Times New Roman" pitchFamily="18" charset="0"/>
              </a:rPr>
              <a:t>Total number of user accounts</a:t>
            </a:r>
          </a:p>
          <a:p>
            <a:pPr marL="742950" lvl="1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altLang="bg-BG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10514: </a:t>
            </a:r>
            <a:r>
              <a:rPr lang="en-US" altLang="bg-BG" b="1" dirty="0" smtClean="0">
                <a:latin typeface="Times New Roman" pitchFamily="18" charset="0"/>
                <a:cs typeface="Times New Roman" pitchFamily="18" charset="0"/>
              </a:rPr>
              <a:t>Activated user accounts</a:t>
            </a:r>
          </a:p>
          <a:p>
            <a:pPr marL="742950" lvl="1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altLang="bg-BG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10373: </a:t>
            </a:r>
            <a:r>
              <a:rPr lang="en-US" altLang="bg-BG" b="1" dirty="0" smtClean="0">
                <a:latin typeface="Times New Roman" pitchFamily="18" charset="0"/>
                <a:cs typeface="Times New Roman" pitchFamily="18" charset="0"/>
              </a:rPr>
              <a:t>Users that have logged in at least once</a:t>
            </a:r>
          </a:p>
          <a:p>
            <a:pPr marL="742950" lvl="1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altLang="bg-BG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11251: </a:t>
            </a:r>
            <a:r>
              <a:rPr lang="en-US" altLang="bg-BG" b="1" dirty="0" smtClean="0">
                <a:latin typeface="Times New Roman" pitchFamily="18" charset="0"/>
                <a:cs typeface="Times New Roman" pitchFamily="18" charset="0"/>
              </a:rPr>
              <a:t>Distinct IP addresses from which a Toolbox 3 has been downloaded</a:t>
            </a:r>
            <a:endParaRPr lang="bg-BG" altLang="bg-BG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44450"/>
            <a:ext cx="8229600" cy="6350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GB" sz="4000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Download statistic</a:t>
            </a:r>
          </a:p>
        </p:txBody>
      </p:sp>
      <p:sp>
        <p:nvSpPr>
          <p:cNvPr id="3994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198EBB3-31F0-4C48-93ED-259E675AC868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11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AE1B4EB-7BCC-4E5A-B381-3F797B9F768D}" type="slidenum">
              <a:rPr lang="bg-BG" altLang="bg-BG" sz="1400"/>
              <a:pPr algn="r" eaLnBrk="1" hangingPunct="1"/>
              <a:t>110</a:t>
            </a:fld>
            <a:endParaRPr lang="bg-BG" altLang="bg-BG" sz="1400"/>
          </a:p>
        </p:txBody>
      </p:sp>
      <p:pic>
        <p:nvPicPr>
          <p:cNvPr id="141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"/>
          <a:stretch>
            <a:fillRect/>
          </a:stretch>
        </p:blipFill>
        <p:spPr bwMode="auto">
          <a:xfrm>
            <a:off x="26988" y="1600200"/>
            <a:ext cx="8689975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76600" y="1600200"/>
            <a:ext cx="574675" cy="460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989138"/>
            <a:ext cx="1763713" cy="36036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41318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020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 Gap Filling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319" name="TextBox 10"/>
          <p:cNvSpPr txBox="1">
            <a:spLocks noChangeArrowheads="1"/>
          </p:cNvSpPr>
          <p:nvPr/>
        </p:nvSpPr>
        <p:spPr bwMode="auto">
          <a:xfrm>
            <a:off x="34925" y="476250"/>
            <a:ext cx="6556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Principle approaches for making data gap filling implemented in Toolbox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BACFBC2-CF03-443B-9EF9-8C6E6B4DAE20}" type="slidenum">
              <a:rPr lang="bg-BG" altLang="bg-BG" sz="1400"/>
              <a:pPr algn="r" eaLnBrk="1" hangingPunct="1"/>
              <a:t>111</a:t>
            </a:fld>
            <a:endParaRPr lang="bg-BG" altLang="bg-BG" sz="1400"/>
          </a:p>
        </p:txBody>
      </p:sp>
      <p:pic>
        <p:nvPicPr>
          <p:cNvPr id="142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01" b="50000"/>
          <a:stretch>
            <a:fillRect/>
          </a:stretch>
        </p:blipFill>
        <p:spPr bwMode="auto">
          <a:xfrm>
            <a:off x="26988" y="2022475"/>
            <a:ext cx="3030537" cy="14176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23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325688"/>
            <a:ext cx="353377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925" y="2287588"/>
            <a:ext cx="1044575" cy="249237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35150" y="2338388"/>
            <a:ext cx="3533775" cy="7969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5" name="Straight Arrow Connector 4"/>
          <p:cNvCxnSpPr>
            <a:stCxn id="2" idx="3"/>
          </p:cNvCxnSpPr>
          <p:nvPr/>
        </p:nvCxnSpPr>
        <p:spPr>
          <a:xfrm flipV="1">
            <a:off x="1079500" y="2413000"/>
            <a:ext cx="75565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4925" y="4367213"/>
            <a:ext cx="323373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Trend analysis</a:t>
            </a:r>
            <a:r>
              <a:rPr lang="en-GB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: Searches a linear relationship between observed toxicities of analogues with bioavailability parameter</a:t>
            </a:r>
            <a:endParaRPr lang="en-US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042988" y="3016250"/>
            <a:ext cx="1008062" cy="14319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348038" y="1196975"/>
            <a:ext cx="37449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Read across</a:t>
            </a:r>
            <a:r>
              <a:rPr lang="en-GB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: Averages the toxicity values of the closest analogues with respect to the bioavailability parameter</a:t>
            </a:r>
            <a:endParaRPr lang="en-US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057525" y="1773238"/>
            <a:ext cx="722313" cy="863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276600" y="3748088"/>
            <a:ext cx="23098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(Q)SAR</a:t>
            </a:r>
            <a:r>
              <a:rPr lang="en-GB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: (Q)SAR models could be applied (e.g. ECOSAR models)</a:t>
            </a:r>
            <a:endParaRPr lang="en-US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602038" y="3016250"/>
            <a:ext cx="393700" cy="7159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430713" y="2852738"/>
            <a:ext cx="1725612" cy="5207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003800" y="2736850"/>
            <a:ext cx="1152525" cy="636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5795963" y="3213100"/>
            <a:ext cx="27368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Automated and Standardized workflows (AW, SW) could be applied*</a:t>
            </a:r>
            <a:endParaRPr lang="en-US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4925" y="6535738"/>
            <a:ext cx="60912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*Currently available AW and SW are for predicting acute aquatic toxicity and skin sensitization</a:t>
            </a:r>
          </a:p>
        </p:txBody>
      </p:sp>
      <p:sp>
        <p:nvSpPr>
          <p:cNvPr id="142354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020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 Gap Filling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355" name="TextBox 24"/>
          <p:cNvSpPr txBox="1">
            <a:spLocks noChangeArrowheads="1"/>
          </p:cNvSpPr>
          <p:nvPr/>
        </p:nvSpPr>
        <p:spPr bwMode="auto">
          <a:xfrm>
            <a:off x="34925" y="476250"/>
            <a:ext cx="6556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Principle approaches for making data gap filling implemented in Toolbox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7" grpId="0"/>
      <p:bldP spid="26" grpId="0"/>
      <p:bldP spid="24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4D62C91-6708-4882-A846-919B91D22034}" type="slidenum">
              <a:rPr lang="bg-BG" altLang="bg-BG" sz="1400"/>
              <a:pPr algn="r" eaLnBrk="1" hangingPunct="1"/>
              <a:t>112</a:t>
            </a:fld>
            <a:endParaRPr lang="bg-BG" altLang="bg-BG" sz="1400"/>
          </a:p>
        </p:txBody>
      </p:sp>
      <p:sp>
        <p:nvSpPr>
          <p:cNvPr id="143363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020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 Gap Filling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64" name="TextBox 24"/>
          <p:cNvSpPr txBox="1">
            <a:spLocks noChangeArrowheads="1"/>
          </p:cNvSpPr>
          <p:nvPr/>
        </p:nvSpPr>
        <p:spPr bwMode="auto">
          <a:xfrm>
            <a:off x="34925" y="476250"/>
            <a:ext cx="73374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Principle approaches for making data Gap Filling (DGF) implemented in Toolbox</a:t>
            </a:r>
          </a:p>
        </p:txBody>
      </p:sp>
      <p:sp>
        <p:nvSpPr>
          <p:cNvPr id="143365" name="Rectangle 21"/>
          <p:cNvSpPr>
            <a:spLocks noChangeArrowheads="1"/>
          </p:cNvSpPr>
          <p:nvPr/>
        </p:nvSpPr>
        <p:spPr bwMode="auto">
          <a:xfrm>
            <a:off x="109538" y="830263"/>
            <a:ext cx="90344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GB" altLang="en-US" sz="1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Options of DGF</a:t>
            </a:r>
            <a:endParaRPr lang="en-US" altLang="en-US" sz="1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1557338"/>
            <a:ext cx="87217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0" y="4365625"/>
            <a:ext cx="1271588" cy="1511300"/>
          </a:xfrm>
          <a:prstGeom prst="rect">
            <a:avLst/>
          </a:prstGeom>
          <a:noFill/>
          <a:ln w="317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43368" name="TextBox 4"/>
          <p:cNvSpPr txBox="1">
            <a:spLocks noChangeArrowheads="1"/>
          </p:cNvSpPr>
          <p:nvPr/>
        </p:nvSpPr>
        <p:spPr bwMode="auto">
          <a:xfrm>
            <a:off x="7375525" y="4005263"/>
            <a:ext cx="1589088" cy="338137"/>
          </a:xfrm>
          <a:prstGeom prst="rect">
            <a:avLst/>
          </a:prstGeom>
          <a:solidFill>
            <a:schemeClr val="bg1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Options of DGF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t="545" r="4549"/>
          <a:stretch>
            <a:fillRect/>
          </a:stretch>
        </p:blipFill>
        <p:spPr bwMode="auto">
          <a:xfrm>
            <a:off x="109538" y="2565400"/>
            <a:ext cx="1776412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020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 Gap Filling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388" name="TextBox 4"/>
          <p:cNvSpPr txBox="1">
            <a:spLocks noChangeArrowheads="1"/>
          </p:cNvSpPr>
          <p:nvPr/>
        </p:nvSpPr>
        <p:spPr bwMode="auto">
          <a:xfrm>
            <a:off x="34925" y="476250"/>
            <a:ext cx="73374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Principle approaches for making data Gap Filling (DGF) implemented in Toolbox</a:t>
            </a:r>
          </a:p>
        </p:txBody>
      </p:sp>
      <p:sp>
        <p:nvSpPr>
          <p:cNvPr id="144389" name="Rectangle 6"/>
          <p:cNvSpPr>
            <a:spLocks noChangeArrowheads="1"/>
          </p:cNvSpPr>
          <p:nvPr/>
        </p:nvSpPr>
        <p:spPr bwMode="auto">
          <a:xfrm>
            <a:off x="109538" y="830263"/>
            <a:ext cx="90344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GB" altLang="en-US" sz="1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Options of DGF</a:t>
            </a:r>
            <a:endParaRPr lang="en-US" altLang="en-US" sz="1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43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830263"/>
            <a:ext cx="160655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557338"/>
            <a:ext cx="1655762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1916113"/>
            <a:ext cx="186848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3213100"/>
            <a:ext cx="1608138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3" y="3143250"/>
            <a:ext cx="1847850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5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5" y="4278313"/>
            <a:ext cx="16065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6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5000625"/>
            <a:ext cx="16557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7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6021388"/>
            <a:ext cx="18415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1116013" y="2160588"/>
            <a:ext cx="769937" cy="573087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735138" y="2133600"/>
            <a:ext cx="2189162" cy="1079500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144392" idx="1"/>
          </p:cNvCxnSpPr>
          <p:nvPr/>
        </p:nvCxnSpPr>
        <p:spPr>
          <a:xfrm flipV="1">
            <a:off x="1735138" y="2492375"/>
            <a:ext cx="3562350" cy="1100138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144393" idx="1"/>
          </p:cNvCxnSpPr>
          <p:nvPr/>
        </p:nvCxnSpPr>
        <p:spPr>
          <a:xfrm flipV="1">
            <a:off x="1735138" y="3592513"/>
            <a:ext cx="1493837" cy="379412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144394" idx="1"/>
          </p:cNvCxnSpPr>
          <p:nvPr/>
        </p:nvCxnSpPr>
        <p:spPr>
          <a:xfrm flipV="1">
            <a:off x="1735138" y="3970338"/>
            <a:ext cx="4429125" cy="466725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144395" idx="1"/>
          </p:cNvCxnSpPr>
          <p:nvPr/>
        </p:nvCxnSpPr>
        <p:spPr>
          <a:xfrm>
            <a:off x="1768475" y="4797425"/>
            <a:ext cx="1473200" cy="100013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1619250" y="5229225"/>
            <a:ext cx="3600450" cy="730250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1482725" y="5629275"/>
            <a:ext cx="806450" cy="500063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406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CED3D63-FEC3-4ACA-AB35-E249536E85C1}" type="slidenum">
              <a:rPr lang="bg-BG" altLang="bg-BG" sz="1400"/>
              <a:pPr algn="r" eaLnBrk="1" hangingPunct="1"/>
              <a:t>113</a:t>
            </a:fld>
            <a:endParaRPr lang="bg-BG" altLang="bg-BG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8A14B151-69C2-4541-8D3D-A3DCBD95E6F3}" type="slidenum">
              <a:rPr lang="bg-BG" altLang="bg-BG" sz="1400"/>
              <a:pPr algn="r" eaLnBrk="1" hangingPunct="1"/>
              <a:t>114</a:t>
            </a:fld>
            <a:endParaRPr lang="bg-BG" altLang="bg-BG" sz="1400"/>
          </a:p>
        </p:txBody>
      </p:sp>
      <p:sp>
        <p:nvSpPr>
          <p:cNvPr id="145411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020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 Gap Filling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412" name="TextBox 24"/>
          <p:cNvSpPr txBox="1">
            <a:spLocks noChangeArrowheads="1"/>
          </p:cNvSpPr>
          <p:nvPr/>
        </p:nvSpPr>
        <p:spPr bwMode="auto">
          <a:xfrm>
            <a:off x="34925" y="476250"/>
            <a:ext cx="73374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Principle approaches for making data Gap Filling (DGF) implemented in Toolbox</a:t>
            </a:r>
          </a:p>
        </p:txBody>
      </p:sp>
      <p:sp>
        <p:nvSpPr>
          <p:cNvPr id="145413" name="Rectangle 21"/>
          <p:cNvSpPr>
            <a:spLocks noChangeArrowheads="1"/>
          </p:cNvSpPr>
          <p:nvPr/>
        </p:nvSpPr>
        <p:spPr bwMode="auto">
          <a:xfrm>
            <a:off x="109538" y="830263"/>
            <a:ext cx="9034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GB" alt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Trend analysis: </a:t>
            </a:r>
            <a:r>
              <a:rPr lang="en-GB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Applicable for endpoint where a linear relationship between the endpoint and the parameter for bioavailability could be expected (e.g. Acute aquatic toxicity endpoints)</a:t>
            </a:r>
            <a:endParaRPr lang="en-US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54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1557338"/>
            <a:ext cx="87217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659B6EFE-84CB-4FDA-806D-409C168232BB}" type="slidenum">
              <a:rPr lang="bg-BG" altLang="bg-BG" sz="1400"/>
              <a:pPr algn="r" eaLnBrk="1" hangingPunct="1"/>
              <a:t>115</a:t>
            </a:fld>
            <a:endParaRPr lang="bg-BG" altLang="bg-BG" sz="1400"/>
          </a:p>
        </p:txBody>
      </p:sp>
      <p:sp>
        <p:nvSpPr>
          <p:cNvPr id="146435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020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 Gap Filling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436" name="TextBox 24"/>
          <p:cNvSpPr txBox="1">
            <a:spLocks noChangeArrowheads="1"/>
          </p:cNvSpPr>
          <p:nvPr/>
        </p:nvSpPr>
        <p:spPr bwMode="auto">
          <a:xfrm>
            <a:off x="34925" y="476250"/>
            <a:ext cx="6556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Principle approaches for making data gap filling implemented in Toolbox</a:t>
            </a:r>
          </a:p>
        </p:txBody>
      </p:sp>
      <p:pic>
        <p:nvPicPr>
          <p:cNvPr id="1464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484313"/>
            <a:ext cx="8828088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8" name="TextBox 3"/>
          <p:cNvSpPr txBox="1">
            <a:spLocks noChangeArrowheads="1"/>
          </p:cNvSpPr>
          <p:nvPr/>
        </p:nvSpPr>
        <p:spPr bwMode="auto">
          <a:xfrm>
            <a:off x="250825" y="1627188"/>
            <a:ext cx="423227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Subcategorization dialogue – </a:t>
            </a: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refining of the category by applying the existing knowledge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0825" y="4532313"/>
            <a:ext cx="2105025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Relevant to the endpoint subcategorizations are highlighted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2100" y="2924175"/>
            <a:ext cx="1616075" cy="1152525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908175" y="2151063"/>
            <a:ext cx="171450" cy="269875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8" idx="0"/>
          </p:cNvCxnSpPr>
          <p:nvPr/>
        </p:nvCxnSpPr>
        <p:spPr>
          <a:xfrm flipH="1" flipV="1">
            <a:off x="1187450" y="4076700"/>
            <a:ext cx="115888" cy="4556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39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5" t="31480" r="25174" b="21428"/>
          <a:stretch>
            <a:fillRect/>
          </a:stretch>
        </p:blipFill>
        <p:spPr bwMode="auto">
          <a:xfrm>
            <a:off x="2020888" y="3290888"/>
            <a:ext cx="669925" cy="420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6444" name="Rectangle 21"/>
          <p:cNvSpPr>
            <a:spLocks noChangeArrowheads="1"/>
          </p:cNvSpPr>
          <p:nvPr/>
        </p:nvSpPr>
        <p:spPr bwMode="auto">
          <a:xfrm>
            <a:off x="109538" y="830263"/>
            <a:ext cx="9034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GB" alt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Trend analysis: </a:t>
            </a:r>
            <a:r>
              <a:rPr lang="en-GB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Applicable for endpoint where a linear relationship between the endpoint and the parameter for bioavailability could be expected (e.g. Acute aquatic toxicity endpoints)</a:t>
            </a:r>
            <a:endParaRPr lang="en-US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21793D2-A6AD-409D-921D-6FA2B6DAF5BF}" type="slidenum">
              <a:rPr lang="bg-BG" altLang="bg-BG" sz="1400"/>
              <a:pPr algn="r" eaLnBrk="1" hangingPunct="1"/>
              <a:t>116</a:t>
            </a:fld>
            <a:endParaRPr lang="bg-BG" altLang="bg-BG" sz="1400"/>
          </a:p>
        </p:txBody>
      </p:sp>
      <p:pic>
        <p:nvPicPr>
          <p:cNvPr id="147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49388"/>
            <a:ext cx="8578850" cy="503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0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020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 Gap Filling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461" name="TextBox 24"/>
          <p:cNvSpPr txBox="1">
            <a:spLocks noChangeArrowheads="1"/>
          </p:cNvSpPr>
          <p:nvPr/>
        </p:nvSpPr>
        <p:spPr bwMode="auto">
          <a:xfrm>
            <a:off x="34925" y="476250"/>
            <a:ext cx="6556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Principle approaches for making data gap filling implemented in Toolbox</a:t>
            </a:r>
          </a:p>
        </p:txBody>
      </p:sp>
      <p:sp>
        <p:nvSpPr>
          <p:cNvPr id="147462" name="Rectangle 21"/>
          <p:cNvSpPr>
            <a:spLocks noChangeArrowheads="1"/>
          </p:cNvSpPr>
          <p:nvPr/>
        </p:nvSpPr>
        <p:spPr bwMode="auto">
          <a:xfrm>
            <a:off x="109538" y="830263"/>
            <a:ext cx="9034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GB" alt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Trend analysis: </a:t>
            </a:r>
            <a:r>
              <a:rPr lang="en-GB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Applicable for endpoint where a linear relationship between the endpoint and the parameter for bioavailability could be expected (e.g. Acute aquatic toxicity endpoints)</a:t>
            </a:r>
            <a:endParaRPr lang="en-US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63713" y="4868863"/>
            <a:ext cx="1584325" cy="21590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47464" name="TextBox 8"/>
          <p:cNvSpPr txBox="1">
            <a:spLocks noChangeArrowheads="1"/>
          </p:cNvSpPr>
          <p:nvPr/>
        </p:nvSpPr>
        <p:spPr bwMode="auto">
          <a:xfrm>
            <a:off x="1476375" y="1916113"/>
            <a:ext cx="4848225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Explain of toxic mechanism in the Subcategorization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288" y="3933825"/>
            <a:ext cx="1081087" cy="20320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995738" y="4976813"/>
            <a:ext cx="1223962" cy="3238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1FF5BB9-992C-48D3-B741-9BC0B6DDB56C}" type="slidenum">
              <a:rPr lang="bg-BG" altLang="bg-BG" sz="1400"/>
              <a:pPr algn="r" eaLnBrk="1" hangingPunct="1"/>
              <a:t>117</a:t>
            </a:fld>
            <a:endParaRPr lang="bg-BG" altLang="bg-BG" sz="1400"/>
          </a:p>
        </p:txBody>
      </p:sp>
      <p:sp>
        <p:nvSpPr>
          <p:cNvPr id="148483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020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 Gap Filling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484" name="TextBox 24"/>
          <p:cNvSpPr txBox="1">
            <a:spLocks noChangeArrowheads="1"/>
          </p:cNvSpPr>
          <p:nvPr/>
        </p:nvSpPr>
        <p:spPr bwMode="auto">
          <a:xfrm>
            <a:off x="34925" y="476250"/>
            <a:ext cx="6556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Principle approaches for making data gap filling implemented in Toolbox</a:t>
            </a:r>
          </a:p>
        </p:txBody>
      </p:sp>
      <p:sp>
        <p:nvSpPr>
          <p:cNvPr id="148485" name="Rectangle 21"/>
          <p:cNvSpPr>
            <a:spLocks noChangeArrowheads="1"/>
          </p:cNvSpPr>
          <p:nvPr/>
        </p:nvSpPr>
        <p:spPr bwMode="auto">
          <a:xfrm>
            <a:off x="109538" y="830263"/>
            <a:ext cx="9034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GB" alt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Trend analysis: </a:t>
            </a:r>
            <a:r>
              <a:rPr lang="en-GB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Applicable for endpoint where a linear relationship between the endpoint and the parameter for bioavailability could be expected (e.g. Acute aquatic toxicity endpoints)</a:t>
            </a:r>
            <a:endParaRPr lang="en-US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8486" name="Group 1"/>
          <p:cNvGrpSpPr>
            <a:grpSpLocks/>
          </p:cNvGrpSpPr>
          <p:nvPr/>
        </p:nvGrpSpPr>
        <p:grpSpPr bwMode="auto">
          <a:xfrm>
            <a:off x="107950" y="1487488"/>
            <a:ext cx="8507413" cy="4894262"/>
            <a:chOff x="179512" y="1400771"/>
            <a:chExt cx="8507288" cy="4893573"/>
          </a:xfrm>
        </p:grpSpPr>
        <p:pic>
          <p:nvPicPr>
            <p:cNvPr id="14849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400771"/>
              <a:ext cx="8507288" cy="4893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849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4" t="27174" r="15489" b="21179"/>
            <a:stretch>
              <a:fillRect/>
            </a:stretch>
          </p:blipFill>
          <p:spPr bwMode="auto">
            <a:xfrm>
              <a:off x="4257204" y="3830470"/>
              <a:ext cx="645790" cy="43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849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6" t="21555" r="15366" b="24911"/>
            <a:stretch>
              <a:fillRect/>
            </a:stretch>
          </p:blipFill>
          <p:spPr bwMode="auto">
            <a:xfrm>
              <a:off x="3509218" y="3830468"/>
              <a:ext cx="633884" cy="439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848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48150"/>
            <a:ext cx="712787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63713" y="4868863"/>
            <a:ext cx="1584325" cy="21590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995738" y="4976813"/>
            <a:ext cx="1223962" cy="3238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700338" y="4503738"/>
            <a:ext cx="647700" cy="365125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491" name="TextBox 8"/>
          <p:cNvSpPr txBox="1">
            <a:spLocks noChangeArrowheads="1"/>
          </p:cNvSpPr>
          <p:nvPr/>
        </p:nvSpPr>
        <p:spPr bwMode="auto">
          <a:xfrm>
            <a:off x="1476375" y="1916113"/>
            <a:ext cx="4848225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Explain of toxic mechanism in the Subcategorization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288" y="3933825"/>
            <a:ext cx="1081087" cy="20320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643438" y="4686300"/>
            <a:ext cx="712787" cy="1285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F748B8D-96FE-44AB-8249-8AF0898F8F30}" type="slidenum">
              <a:rPr lang="bg-BG" altLang="bg-BG" sz="1400"/>
              <a:pPr algn="r" eaLnBrk="1" hangingPunct="1"/>
              <a:t>118</a:t>
            </a:fld>
            <a:endParaRPr lang="bg-BG" altLang="bg-BG" sz="1400"/>
          </a:p>
        </p:txBody>
      </p:sp>
      <p:sp>
        <p:nvSpPr>
          <p:cNvPr id="149507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020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 Gap Filling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508" name="TextBox 24"/>
          <p:cNvSpPr txBox="1">
            <a:spLocks noChangeArrowheads="1"/>
          </p:cNvSpPr>
          <p:nvPr/>
        </p:nvSpPr>
        <p:spPr bwMode="auto">
          <a:xfrm>
            <a:off x="34925" y="476250"/>
            <a:ext cx="6556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Principle approaches for making data gap filling implemented in Toolbox</a:t>
            </a:r>
          </a:p>
        </p:txBody>
      </p:sp>
      <p:sp>
        <p:nvSpPr>
          <p:cNvPr id="149509" name="Rectangle 21"/>
          <p:cNvSpPr>
            <a:spLocks noChangeArrowheads="1"/>
          </p:cNvSpPr>
          <p:nvPr/>
        </p:nvSpPr>
        <p:spPr bwMode="auto">
          <a:xfrm>
            <a:off x="109538" y="830263"/>
            <a:ext cx="9034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GB" alt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Trend analysis: </a:t>
            </a:r>
            <a:r>
              <a:rPr lang="en-GB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Applicable for endpoint where a linear relationship between the endpoint and the parameter for bioavailability could be expected (e.g. Acute aquatic toxicity endpoints)</a:t>
            </a:r>
            <a:endParaRPr lang="en-US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9510" name="Group 11"/>
          <p:cNvGrpSpPr>
            <a:grpSpLocks/>
          </p:cNvGrpSpPr>
          <p:nvPr/>
        </p:nvGrpSpPr>
        <p:grpSpPr bwMode="auto">
          <a:xfrm>
            <a:off x="107950" y="1412875"/>
            <a:ext cx="4319588" cy="1992313"/>
            <a:chOff x="107504" y="2255386"/>
            <a:chExt cx="5814203" cy="2883804"/>
          </a:xfrm>
        </p:grpSpPr>
        <p:pic>
          <p:nvPicPr>
            <p:cNvPr id="14951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6" t="15688" r="29462" b="25383"/>
            <a:stretch>
              <a:fillRect/>
            </a:stretch>
          </p:blipFill>
          <p:spPr bwMode="auto">
            <a:xfrm>
              <a:off x="107504" y="2255386"/>
              <a:ext cx="5814203" cy="2883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951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4" t="27174" r="15489" b="21179"/>
            <a:stretch>
              <a:fillRect/>
            </a:stretch>
          </p:blipFill>
          <p:spPr bwMode="auto">
            <a:xfrm>
              <a:off x="3998218" y="3917451"/>
              <a:ext cx="645791" cy="43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951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6" t="21555" r="15366" b="24911"/>
            <a:stretch>
              <a:fillRect/>
            </a:stretch>
          </p:blipFill>
          <p:spPr bwMode="auto">
            <a:xfrm>
              <a:off x="3252851" y="3917452"/>
              <a:ext cx="633884" cy="439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9518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4248404"/>
              <a:ext cx="711981" cy="566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763516" y="4868044"/>
              <a:ext cx="1583360" cy="21599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2699429" y="4504983"/>
              <a:ext cx="647446" cy="36306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203660" y="3935116"/>
              <a:ext cx="1081215" cy="20221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43907" y="4686513"/>
              <a:ext cx="711550" cy="12868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4951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75" y="3352800"/>
            <a:ext cx="6294438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>
            <a:off x="3851275" y="3181350"/>
            <a:ext cx="0" cy="22383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513" name="TextBox 17"/>
          <p:cNvSpPr txBox="1">
            <a:spLocks noChangeArrowheads="1"/>
          </p:cNvSpPr>
          <p:nvPr/>
        </p:nvSpPr>
        <p:spPr bwMode="auto">
          <a:xfrm>
            <a:off x="4452938" y="2768600"/>
            <a:ext cx="4535487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Mechanistic justification of the toxic mechanism: </a:t>
            </a:r>
            <a:r>
              <a:rPr lang="en-US" altLang="en-US" sz="1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Michael addition on conjugated </a:t>
            </a:r>
            <a:r>
              <a:rPr lang="bg-BG" altLang="en-US" sz="1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r>
              <a:rPr lang="en-US" altLang="en-US" sz="1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with electron withdrawing groups  </a:t>
            </a:r>
          </a:p>
        </p:txBody>
      </p:sp>
      <p:sp>
        <p:nvSpPr>
          <p:cNvPr id="149514" name="TextBox 34"/>
          <p:cNvSpPr txBox="1">
            <a:spLocks noChangeArrowheads="1"/>
          </p:cNvSpPr>
          <p:nvPr/>
        </p:nvSpPr>
        <p:spPr bwMode="auto">
          <a:xfrm>
            <a:off x="1476375" y="1916113"/>
            <a:ext cx="4848225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Explain of toxic mechanism in the Subcategorization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6C74693-D329-46CE-8742-B01CCDE263E2}" type="slidenum">
              <a:rPr lang="bg-BG" altLang="bg-BG" sz="1400"/>
              <a:pPr algn="r" eaLnBrk="1" hangingPunct="1"/>
              <a:t>119</a:t>
            </a:fld>
            <a:endParaRPr lang="bg-BG" altLang="bg-BG" sz="1400"/>
          </a:p>
        </p:txBody>
      </p:sp>
      <p:sp>
        <p:nvSpPr>
          <p:cNvPr id="150531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020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 Gap Filling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532" name="TextBox 24"/>
          <p:cNvSpPr txBox="1">
            <a:spLocks noChangeArrowheads="1"/>
          </p:cNvSpPr>
          <p:nvPr/>
        </p:nvSpPr>
        <p:spPr bwMode="auto">
          <a:xfrm>
            <a:off x="34925" y="476250"/>
            <a:ext cx="6556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Principle approaches for making data gap filling implemented in Toolbox</a:t>
            </a:r>
          </a:p>
        </p:txBody>
      </p:sp>
      <p:pic>
        <p:nvPicPr>
          <p:cNvPr id="1505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1557338"/>
            <a:ext cx="8686800" cy="461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4" name="TextBox 4"/>
          <p:cNvSpPr txBox="1">
            <a:spLocks noChangeArrowheads="1"/>
          </p:cNvSpPr>
          <p:nvPr/>
        </p:nvSpPr>
        <p:spPr bwMode="auto">
          <a:xfrm>
            <a:off x="3605213" y="3284538"/>
            <a:ext cx="4854575" cy="33972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Predicted IGC50 is 81.9 mg/l based on Trend analysis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4625975" y="4292600"/>
            <a:ext cx="1674813" cy="2889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50536" name="Rectangle 21"/>
          <p:cNvSpPr>
            <a:spLocks noChangeArrowheads="1"/>
          </p:cNvSpPr>
          <p:nvPr/>
        </p:nvSpPr>
        <p:spPr bwMode="auto">
          <a:xfrm>
            <a:off x="109538" y="830263"/>
            <a:ext cx="9034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GB" alt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Trend analysis: </a:t>
            </a:r>
            <a:r>
              <a:rPr lang="en-GB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Applicable for endpoint where a linear relationship between the endpoint and the parameter for bioavailability could be expected (e.g. Acute aquatic toxicity endpoints)</a:t>
            </a:r>
            <a:endParaRPr lang="en-US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684213" y="333375"/>
            <a:ext cx="7991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Download statistics of QSAR Toolbox 3.x by registered users worldwide</a:t>
            </a:r>
          </a:p>
          <a:p>
            <a:pPr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(March 2017)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8943C90-A94A-4C47-BC3A-0007A9D7EC57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12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"/>
          <a:stretch>
            <a:fillRect/>
          </a:stretch>
        </p:blipFill>
        <p:spPr bwMode="auto">
          <a:xfrm>
            <a:off x="107950" y="1773238"/>
            <a:ext cx="8856663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847118B4-9836-4B3D-82D3-D2171F94DA83}" type="slidenum">
              <a:rPr lang="bg-BG" altLang="bg-BG" sz="1400"/>
              <a:pPr algn="r" eaLnBrk="1" hangingPunct="1"/>
              <a:t>120</a:t>
            </a:fld>
            <a:endParaRPr lang="bg-BG" altLang="bg-BG" sz="1400"/>
          </a:p>
        </p:txBody>
      </p:sp>
      <p:sp>
        <p:nvSpPr>
          <p:cNvPr id="151555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020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 Gap Filling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556" name="TextBox 24"/>
          <p:cNvSpPr txBox="1">
            <a:spLocks noChangeArrowheads="1"/>
          </p:cNvSpPr>
          <p:nvPr/>
        </p:nvSpPr>
        <p:spPr bwMode="auto">
          <a:xfrm>
            <a:off x="34925" y="476250"/>
            <a:ext cx="6556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Principle approaches for making data gap filling implemented in Toolbox</a:t>
            </a:r>
          </a:p>
        </p:txBody>
      </p:sp>
      <p:pic>
        <p:nvPicPr>
          <p:cNvPr id="1515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1557338"/>
            <a:ext cx="8686800" cy="461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3716338"/>
            <a:ext cx="208756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5" y="3359150"/>
            <a:ext cx="4314825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2195513" y="5084763"/>
            <a:ext cx="525462" cy="2159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561" name="TextBox 13"/>
          <p:cNvSpPr txBox="1">
            <a:spLocks noChangeArrowheads="1"/>
          </p:cNvSpPr>
          <p:nvPr/>
        </p:nvSpPr>
        <p:spPr bwMode="auto">
          <a:xfrm>
            <a:off x="755650" y="2901950"/>
            <a:ext cx="139065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Details of the prediction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132138" y="4581525"/>
            <a:ext cx="576262" cy="360363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156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13" y="1827213"/>
            <a:ext cx="46164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Arrow Connector 33"/>
          <p:cNvCxnSpPr/>
          <p:nvPr/>
        </p:nvCxnSpPr>
        <p:spPr>
          <a:xfrm flipV="1">
            <a:off x="2636838" y="3359150"/>
            <a:ext cx="206375" cy="1401763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565" name="Rectangle 21"/>
          <p:cNvSpPr>
            <a:spLocks noChangeArrowheads="1"/>
          </p:cNvSpPr>
          <p:nvPr/>
        </p:nvSpPr>
        <p:spPr bwMode="auto">
          <a:xfrm>
            <a:off x="109538" y="830263"/>
            <a:ext cx="9034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GB" alt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Trend analysis: </a:t>
            </a:r>
            <a:r>
              <a:rPr lang="en-GB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Applicable for endpoint where a linear relationship between the endpoint and the parameter for bioavailability could be expected (e.g. Acute aquatic toxicity endpoints)</a:t>
            </a:r>
            <a:endParaRPr lang="en-US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DA97029-7BC5-4379-B939-F694D6D55BFE}" type="slidenum">
              <a:rPr lang="bg-BG" altLang="bg-BG" sz="1400"/>
              <a:pPr algn="r" eaLnBrk="1" hangingPunct="1"/>
              <a:t>121</a:t>
            </a:fld>
            <a:endParaRPr lang="bg-BG" altLang="bg-BG" sz="1400"/>
          </a:p>
        </p:txBody>
      </p:sp>
      <p:pic>
        <p:nvPicPr>
          <p:cNvPr id="152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43075"/>
            <a:ext cx="8664575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0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020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 Gap Filling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581" name="TextBox 5"/>
          <p:cNvSpPr txBox="1">
            <a:spLocks noChangeArrowheads="1"/>
          </p:cNvSpPr>
          <p:nvPr/>
        </p:nvSpPr>
        <p:spPr bwMode="auto">
          <a:xfrm>
            <a:off x="34925" y="476250"/>
            <a:ext cx="6556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Principle approaches for making data gap filling implemented in Toolbox</a:t>
            </a:r>
          </a:p>
        </p:txBody>
      </p:sp>
      <p:sp>
        <p:nvSpPr>
          <p:cNvPr id="152582" name="TextBox 3"/>
          <p:cNvSpPr txBox="1">
            <a:spLocks noChangeArrowheads="1"/>
          </p:cNvSpPr>
          <p:nvPr/>
        </p:nvSpPr>
        <p:spPr bwMode="auto">
          <a:xfrm>
            <a:off x="7732713" y="1289050"/>
            <a:ext cx="954087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Helpers</a:t>
            </a:r>
          </a:p>
        </p:txBody>
      </p:sp>
      <p:sp>
        <p:nvSpPr>
          <p:cNvPr id="152583" name="TextBox 7"/>
          <p:cNvSpPr txBox="1">
            <a:spLocks noChangeArrowheads="1"/>
          </p:cNvSpPr>
          <p:nvPr/>
        </p:nvSpPr>
        <p:spPr bwMode="auto">
          <a:xfrm>
            <a:off x="107950" y="1897063"/>
            <a:ext cx="8897938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Helpers appear in some cases showing actions that could be fulfilled as first steps for the refinement of the category</a:t>
            </a:r>
          </a:p>
        </p:txBody>
      </p:sp>
      <p:sp>
        <p:nvSpPr>
          <p:cNvPr id="152584" name="Rectangle 21"/>
          <p:cNvSpPr>
            <a:spLocks noChangeArrowheads="1"/>
          </p:cNvSpPr>
          <p:nvPr/>
        </p:nvSpPr>
        <p:spPr bwMode="auto">
          <a:xfrm>
            <a:off x="109538" y="830263"/>
            <a:ext cx="9034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GB" alt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Trend analysis: </a:t>
            </a:r>
            <a:r>
              <a:rPr lang="en-GB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Applicable for endpoint where a linear relationship between the endpoint and the parameter for bioavailability could be expected (e.g. Acute aquatic toxicity endpoints)</a:t>
            </a:r>
            <a:endParaRPr lang="en-US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27225"/>
            <a:ext cx="4598988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B9D853D-F9E7-404B-8292-92BC92EE32B2}" type="slidenum">
              <a:rPr lang="bg-BG" altLang="bg-BG" sz="1400"/>
              <a:pPr algn="r" eaLnBrk="1" hangingPunct="1"/>
              <a:t>122</a:t>
            </a:fld>
            <a:endParaRPr lang="bg-BG" altLang="bg-BG" sz="1400"/>
          </a:p>
        </p:txBody>
      </p:sp>
      <p:sp>
        <p:nvSpPr>
          <p:cNvPr id="153604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020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 Gap Filling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05" name="TextBox 5"/>
          <p:cNvSpPr txBox="1">
            <a:spLocks noChangeArrowheads="1"/>
          </p:cNvSpPr>
          <p:nvPr/>
        </p:nvSpPr>
        <p:spPr bwMode="auto">
          <a:xfrm>
            <a:off x="34925" y="476250"/>
            <a:ext cx="6556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Principle approaches for making data gap filling implemented in Toolbox</a:t>
            </a:r>
          </a:p>
        </p:txBody>
      </p:sp>
      <p:sp>
        <p:nvSpPr>
          <p:cNvPr id="153606" name="TextBox 7"/>
          <p:cNvSpPr txBox="1">
            <a:spLocks noChangeArrowheads="1"/>
          </p:cNvSpPr>
          <p:nvPr/>
        </p:nvSpPr>
        <p:spPr bwMode="auto">
          <a:xfrm>
            <a:off x="7732713" y="1289050"/>
            <a:ext cx="954087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Helpers</a:t>
            </a:r>
          </a:p>
        </p:txBody>
      </p:sp>
      <p:sp>
        <p:nvSpPr>
          <p:cNvPr id="3" name="Right Brace 2"/>
          <p:cNvSpPr/>
          <p:nvPr/>
        </p:nvSpPr>
        <p:spPr>
          <a:xfrm>
            <a:off x="4849813" y="2565400"/>
            <a:ext cx="298450" cy="1552575"/>
          </a:xfrm>
          <a:prstGeom prst="righ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53608" name="TextBox 8"/>
          <p:cNvSpPr txBox="1">
            <a:spLocks noChangeArrowheads="1"/>
          </p:cNvSpPr>
          <p:nvPr/>
        </p:nvSpPr>
        <p:spPr bwMode="auto">
          <a:xfrm>
            <a:off x="5175250" y="2619375"/>
            <a:ext cx="371792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The system compares data values, which are in the volume concentration unit family, against their calculated maximum water solubility in order to detect artificial data points which could be removed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849813" y="4365625"/>
            <a:ext cx="325437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10" name="TextBox 11"/>
          <p:cNvSpPr txBox="1">
            <a:spLocks noChangeArrowheads="1"/>
          </p:cNvSpPr>
          <p:nvPr/>
        </p:nvSpPr>
        <p:spPr bwMode="auto">
          <a:xfrm>
            <a:off x="5265738" y="4211638"/>
            <a:ext cx="1611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Data with qualifiers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859338" y="4859338"/>
            <a:ext cx="325437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12" name="TextBox 14"/>
          <p:cNvSpPr txBox="1">
            <a:spLocks noChangeArrowheads="1"/>
          </p:cNvSpPr>
          <p:nvPr/>
        </p:nvSpPr>
        <p:spPr bwMode="auto">
          <a:xfrm>
            <a:off x="5295900" y="4705350"/>
            <a:ext cx="2371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Differences by Substance type</a:t>
            </a:r>
          </a:p>
        </p:txBody>
      </p:sp>
      <p:pic>
        <p:nvPicPr>
          <p:cNvPr id="1536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" t="19191" r="1898" b="9982"/>
          <a:stretch>
            <a:fillRect/>
          </a:stretch>
        </p:blipFill>
        <p:spPr bwMode="auto">
          <a:xfrm>
            <a:off x="1554163" y="5157788"/>
            <a:ext cx="32956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>
            <a:off x="4859338" y="5362575"/>
            <a:ext cx="325437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15" name="TextBox 17"/>
          <p:cNvSpPr txBox="1">
            <a:spLocks noChangeArrowheads="1"/>
          </p:cNvSpPr>
          <p:nvPr/>
        </p:nvSpPr>
        <p:spPr bwMode="auto">
          <a:xfrm>
            <a:off x="5295900" y="5210175"/>
            <a:ext cx="36893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Prediction is acceptable according to the statistic</a:t>
            </a:r>
          </a:p>
        </p:txBody>
      </p:sp>
      <p:sp>
        <p:nvSpPr>
          <p:cNvPr id="153616" name="Rectangle 21"/>
          <p:cNvSpPr>
            <a:spLocks noChangeArrowheads="1"/>
          </p:cNvSpPr>
          <p:nvPr/>
        </p:nvSpPr>
        <p:spPr bwMode="auto">
          <a:xfrm>
            <a:off x="109538" y="830263"/>
            <a:ext cx="9034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GB" alt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Trend analysis: </a:t>
            </a:r>
            <a:r>
              <a:rPr lang="en-GB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Applicable for endpoint where a linear relationship between the endpoint and the parameter for bioavailability could be expected (e.g. Acute aquatic toxicity endpoints)</a:t>
            </a:r>
            <a:endParaRPr lang="en-US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020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 Gap Filling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627" name="TextBox 3"/>
          <p:cNvSpPr txBox="1">
            <a:spLocks noChangeArrowheads="1"/>
          </p:cNvSpPr>
          <p:nvPr/>
        </p:nvSpPr>
        <p:spPr bwMode="auto">
          <a:xfrm>
            <a:off x="34925" y="476250"/>
            <a:ext cx="6556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Principle approaches for making data gap filling implemented in Toolbox</a:t>
            </a:r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109538" y="830263"/>
            <a:ext cx="9034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GB" alt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across: </a:t>
            </a:r>
            <a:r>
              <a:rPr lang="en-GB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Averages the toxicity values of the closest analogues with respect to the bioavailability parameter</a:t>
            </a:r>
            <a:endParaRPr lang="en-US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46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1" t="17743" r="12143" b="5170"/>
          <a:stretch>
            <a:fillRect/>
          </a:stretch>
        </p:blipFill>
        <p:spPr bwMode="auto">
          <a:xfrm>
            <a:off x="611188" y="1287463"/>
            <a:ext cx="7273925" cy="502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30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832D203B-EAEE-48F0-8F8A-D3725B10637C}" type="slidenum">
              <a:rPr lang="bg-BG" altLang="bg-BG" sz="1400"/>
              <a:pPr algn="r" eaLnBrk="1" hangingPunct="1"/>
              <a:t>123</a:t>
            </a:fld>
            <a:endParaRPr lang="bg-BG" altLang="bg-BG" sz="1400"/>
          </a:p>
        </p:txBody>
      </p:sp>
      <p:sp>
        <p:nvSpPr>
          <p:cNvPr id="6" name="Oval 5"/>
          <p:cNvSpPr/>
          <p:nvPr/>
        </p:nvSpPr>
        <p:spPr>
          <a:xfrm rot="20915540">
            <a:off x="1752600" y="5008563"/>
            <a:ext cx="4176713" cy="8048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54632" name="TextBox 10"/>
          <p:cNvSpPr txBox="1">
            <a:spLocks noChangeArrowheads="1"/>
          </p:cNvSpPr>
          <p:nvPr/>
        </p:nvSpPr>
        <p:spPr bwMode="auto">
          <a:xfrm>
            <a:off x="2843213" y="3213100"/>
            <a:ext cx="5184775" cy="338138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Predicted IGC50 is 93.1 mg/l based on Read across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65563" y="4221163"/>
            <a:ext cx="1785937" cy="2873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020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 Gap Filling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651" name="TextBox 3"/>
          <p:cNvSpPr txBox="1">
            <a:spLocks noChangeArrowheads="1"/>
          </p:cNvSpPr>
          <p:nvPr/>
        </p:nvSpPr>
        <p:spPr bwMode="auto">
          <a:xfrm>
            <a:off x="77788" y="476250"/>
            <a:ext cx="2117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Endpoint vs. endpoint</a:t>
            </a:r>
          </a:p>
        </p:txBody>
      </p:sp>
      <p:sp>
        <p:nvSpPr>
          <p:cNvPr id="147460" name="Rectangle 4"/>
          <p:cNvSpPr>
            <a:spLocks noChangeArrowheads="1"/>
          </p:cNvSpPr>
          <p:nvPr/>
        </p:nvSpPr>
        <p:spPr bwMode="auto">
          <a:xfrm>
            <a:off x="250825" y="1482725"/>
            <a:ext cx="7489825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65760" indent="-34290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latin typeface="Times New Roman" panose="02020603050405020304" pitchFamily="18" charset="0"/>
                <a:cs typeface="Times New Roman" pitchFamily="18" charset="0"/>
              </a:rPr>
              <a:t>define correlation between different endpoints, e.g. AMES mutagenicity and Skin sensitization, in </a:t>
            </a:r>
            <a:r>
              <a:rPr lang="en-US" altLang="en-US" sz="1600" dirty="0" err="1" smtClean="0">
                <a:latin typeface="Times New Roman" pitchFamily="18" charset="0"/>
                <a:cs typeface="Times New Roman" pitchFamily="18" charset="0"/>
              </a:rPr>
              <a:t>chemico</a:t>
            </a:r>
            <a:r>
              <a:rPr lang="en-US" alt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dirty="0" err="1" smtClean="0">
                <a:latin typeface="Times New Roman" pitchFamily="18" charset="0"/>
                <a:cs typeface="Times New Roman" pitchFamily="18" charset="0"/>
              </a:rPr>
              <a:t>reactvity</a:t>
            </a:r>
            <a:r>
              <a:rPr lang="en-US" altLang="en-US" sz="1600" dirty="0" smtClean="0">
                <a:latin typeface="Times New Roman" pitchFamily="18" charset="0"/>
                <a:cs typeface="Times New Roman" pitchFamily="18" charset="0"/>
              </a:rPr>
              <a:t> (DPRA) and Skin sensitization EC3, short term vs. long term toxicity tests, etc.</a:t>
            </a:r>
          </a:p>
          <a:p>
            <a:pPr marL="57150" indent="-34290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latin typeface="Times New Roman" pitchFamily="18" charset="0"/>
                <a:cs typeface="Times New Roman" pitchFamily="18" charset="0"/>
              </a:rPr>
              <a:t>analyze the data correlation of specific classes of chemicals</a:t>
            </a:r>
          </a:p>
        </p:txBody>
      </p:sp>
      <p:sp>
        <p:nvSpPr>
          <p:cNvPr id="155653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0989378-1927-42A2-92BC-E851EA31B1D3}" type="slidenum">
              <a:rPr lang="bg-BG" altLang="bg-BG" sz="1400"/>
              <a:pPr algn="r" eaLnBrk="1" hangingPunct="1"/>
              <a:t>124</a:t>
            </a:fld>
            <a:endParaRPr lang="bg-BG" altLang="bg-BG" sz="1400"/>
          </a:p>
        </p:txBody>
      </p:sp>
      <p:sp>
        <p:nvSpPr>
          <p:cNvPr id="155654" name="Rectangle 2"/>
          <p:cNvSpPr>
            <a:spLocks noChangeArrowheads="1"/>
          </p:cNvSpPr>
          <p:nvPr/>
        </p:nvSpPr>
        <p:spPr bwMode="auto">
          <a:xfrm>
            <a:off x="107950" y="1074738"/>
            <a:ext cx="10461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Allows to:</a:t>
            </a:r>
            <a:endParaRPr lang="en-US" altLang="en-US" sz="160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08175" y="3933825"/>
            <a:ext cx="35258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Examples are shown in next few slides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72CD795-0802-4D51-9863-5BF9A3D80813}" type="slidenum">
              <a:rPr lang="bg-BG" altLang="bg-BG" sz="1400"/>
              <a:pPr algn="r" eaLnBrk="1" hangingPunct="1"/>
              <a:t>125</a:t>
            </a:fld>
            <a:endParaRPr lang="bg-BG" altLang="bg-BG" sz="1400"/>
          </a:p>
        </p:txBody>
      </p:sp>
      <p:sp>
        <p:nvSpPr>
          <p:cNvPr id="156675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020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 Gap Filling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676" name="TextBox 4"/>
          <p:cNvSpPr txBox="1">
            <a:spLocks noChangeArrowheads="1"/>
          </p:cNvSpPr>
          <p:nvPr/>
        </p:nvSpPr>
        <p:spPr bwMode="auto">
          <a:xfrm>
            <a:off x="107950" y="858838"/>
            <a:ext cx="6281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Acute oral toxicity 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(LD50) 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vs. Acute short term toxicity to fish 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(LC50)</a:t>
            </a:r>
          </a:p>
        </p:txBody>
      </p:sp>
      <p:pic>
        <p:nvPicPr>
          <p:cNvPr id="1566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9" t="17511" r="12196" b="1904"/>
          <a:stretch>
            <a:fillRect/>
          </a:stretch>
        </p:blipFill>
        <p:spPr bwMode="auto">
          <a:xfrm>
            <a:off x="539750" y="1628775"/>
            <a:ext cx="7993063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802063"/>
            <a:ext cx="3744912" cy="2349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5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797425"/>
            <a:ext cx="23749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5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8"/>
          <a:stretch>
            <a:fillRect/>
          </a:stretch>
        </p:blipFill>
        <p:spPr bwMode="auto">
          <a:xfrm>
            <a:off x="4572000" y="4941888"/>
            <a:ext cx="4103688" cy="2921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6681" name="TextBox 5"/>
          <p:cNvSpPr txBox="1">
            <a:spLocks noChangeArrowheads="1"/>
          </p:cNvSpPr>
          <p:nvPr/>
        </p:nvSpPr>
        <p:spPr bwMode="auto">
          <a:xfrm>
            <a:off x="3159125" y="1290638"/>
            <a:ext cx="29305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All chemical classes correlation</a:t>
            </a:r>
          </a:p>
        </p:txBody>
      </p:sp>
      <p:sp>
        <p:nvSpPr>
          <p:cNvPr id="156682" name="TextBox 3"/>
          <p:cNvSpPr txBox="1">
            <a:spLocks noChangeArrowheads="1"/>
          </p:cNvSpPr>
          <p:nvPr/>
        </p:nvSpPr>
        <p:spPr bwMode="auto">
          <a:xfrm>
            <a:off x="77788" y="476250"/>
            <a:ext cx="2117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Endpoint vs. endpoint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989763" y="4508500"/>
            <a:ext cx="895350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020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 Gap Filling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699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03A5896-0881-4A5E-A298-AE5735845108}" type="slidenum">
              <a:rPr lang="bg-BG" altLang="bg-BG" sz="1400"/>
              <a:pPr algn="r" eaLnBrk="1" hangingPunct="1"/>
              <a:t>126</a:t>
            </a:fld>
            <a:endParaRPr lang="bg-BG" altLang="bg-BG" sz="1400"/>
          </a:p>
        </p:txBody>
      </p:sp>
      <p:pic>
        <p:nvPicPr>
          <p:cNvPr id="15770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1644650"/>
            <a:ext cx="8129588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1" name="TextBox 12"/>
          <p:cNvSpPr txBox="1">
            <a:spLocks noChangeArrowheads="1"/>
          </p:cNvSpPr>
          <p:nvPr/>
        </p:nvSpPr>
        <p:spPr bwMode="auto">
          <a:xfrm>
            <a:off x="468313" y="1290638"/>
            <a:ext cx="81295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Subcategorization by Organic functional groups and selection of Tertiary Aliphatic amines</a:t>
            </a:r>
          </a:p>
        </p:txBody>
      </p:sp>
      <p:sp>
        <p:nvSpPr>
          <p:cNvPr id="3" name="Rectangle 2"/>
          <p:cNvSpPr/>
          <p:nvPr/>
        </p:nvSpPr>
        <p:spPr>
          <a:xfrm>
            <a:off x="2152650" y="4508500"/>
            <a:ext cx="1195388" cy="14446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" name="Oval 3"/>
          <p:cNvSpPr/>
          <p:nvPr/>
        </p:nvSpPr>
        <p:spPr>
          <a:xfrm rot="20517219">
            <a:off x="3506788" y="5208588"/>
            <a:ext cx="1811337" cy="5461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57704" name="TextBox 15"/>
          <p:cNvSpPr txBox="1">
            <a:spLocks noChangeArrowheads="1"/>
          </p:cNvSpPr>
          <p:nvPr/>
        </p:nvSpPr>
        <p:spPr bwMode="auto">
          <a:xfrm>
            <a:off x="107950" y="858838"/>
            <a:ext cx="6281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Acute oral toxicity 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(LD50) 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vs. Acute short term toxicity to fish 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(LC50)</a:t>
            </a:r>
          </a:p>
        </p:txBody>
      </p:sp>
      <p:sp>
        <p:nvSpPr>
          <p:cNvPr id="157705" name="TextBox 3"/>
          <p:cNvSpPr txBox="1">
            <a:spLocks noChangeArrowheads="1"/>
          </p:cNvSpPr>
          <p:nvPr/>
        </p:nvSpPr>
        <p:spPr bwMode="auto">
          <a:xfrm>
            <a:off x="77788" y="476250"/>
            <a:ext cx="2117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Endpoint vs. endpoint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020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 Gap Filling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723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F452E91-D569-4020-9311-33908F2D919A}" type="slidenum">
              <a:rPr lang="bg-BG" altLang="bg-BG" sz="1400"/>
              <a:pPr algn="r" eaLnBrk="1" hangingPunct="1"/>
              <a:t>127</a:t>
            </a:fld>
            <a:endParaRPr lang="bg-BG" altLang="bg-BG" sz="1400"/>
          </a:p>
        </p:txBody>
      </p:sp>
      <p:pic>
        <p:nvPicPr>
          <p:cNvPr id="158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8" t="17274"/>
          <a:stretch>
            <a:fillRect/>
          </a:stretch>
        </p:blipFill>
        <p:spPr bwMode="auto">
          <a:xfrm>
            <a:off x="350838" y="1631950"/>
            <a:ext cx="8324850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3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830763"/>
            <a:ext cx="2638425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3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51"/>
          <a:stretch>
            <a:fillRect/>
          </a:stretch>
        </p:blipFill>
        <p:spPr bwMode="auto">
          <a:xfrm>
            <a:off x="5435600" y="5110163"/>
            <a:ext cx="3429000" cy="3206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872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7" b="-2"/>
          <a:stretch>
            <a:fillRect/>
          </a:stretch>
        </p:blipFill>
        <p:spPr bwMode="auto">
          <a:xfrm>
            <a:off x="2700338" y="4437063"/>
            <a:ext cx="3498850" cy="19208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8728" name="TextBox 13"/>
          <p:cNvSpPr txBox="1">
            <a:spLocks noChangeArrowheads="1"/>
          </p:cNvSpPr>
          <p:nvPr/>
        </p:nvSpPr>
        <p:spPr bwMode="auto">
          <a:xfrm>
            <a:off x="2678113" y="1268413"/>
            <a:ext cx="34464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Tertiary Aliphatic Amines correlation</a:t>
            </a:r>
          </a:p>
        </p:txBody>
      </p:sp>
      <p:sp>
        <p:nvSpPr>
          <p:cNvPr id="158729" name="TextBox 14"/>
          <p:cNvSpPr txBox="1">
            <a:spLocks noChangeArrowheads="1"/>
          </p:cNvSpPr>
          <p:nvPr/>
        </p:nvSpPr>
        <p:spPr bwMode="auto">
          <a:xfrm>
            <a:off x="107950" y="858838"/>
            <a:ext cx="6281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Acute oral toxicity 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(LD50) 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vs. Acute short term toxicity to fish 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(LC50)</a:t>
            </a:r>
          </a:p>
        </p:txBody>
      </p:sp>
      <p:sp>
        <p:nvSpPr>
          <p:cNvPr id="158730" name="TextBox 3"/>
          <p:cNvSpPr txBox="1">
            <a:spLocks noChangeArrowheads="1"/>
          </p:cNvSpPr>
          <p:nvPr/>
        </p:nvSpPr>
        <p:spPr bwMode="auto">
          <a:xfrm>
            <a:off x="77788" y="476250"/>
            <a:ext cx="2117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Endpoint vs. endpoint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235825" y="4513263"/>
            <a:ext cx="895350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6A38CF2-1173-4EB5-AEAA-D8E2B4420114}" type="slidenum">
              <a:rPr lang="bg-BG" altLang="bg-BG" sz="1400"/>
              <a:pPr algn="r" eaLnBrk="1" hangingPunct="1"/>
              <a:t>128</a:t>
            </a:fld>
            <a:endParaRPr lang="bg-BG" altLang="bg-BG" sz="1400"/>
          </a:p>
        </p:txBody>
      </p:sp>
      <p:grpSp>
        <p:nvGrpSpPr>
          <p:cNvPr id="159747" name="Group 1"/>
          <p:cNvGrpSpPr>
            <a:grpSpLocks/>
          </p:cNvGrpSpPr>
          <p:nvPr/>
        </p:nvGrpSpPr>
        <p:grpSpPr bwMode="auto">
          <a:xfrm>
            <a:off x="107950" y="1603375"/>
            <a:ext cx="8902700" cy="4868863"/>
            <a:chOff x="107950" y="1603772"/>
            <a:chExt cx="8902700" cy="4868862"/>
          </a:xfrm>
        </p:grpSpPr>
        <p:pic>
          <p:nvPicPr>
            <p:cNvPr id="15975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" y="1603772"/>
              <a:ext cx="8902700" cy="4868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975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388" y="3202384"/>
              <a:ext cx="1671637" cy="161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975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653"/>
            <a:stretch>
              <a:fillRect/>
            </a:stretch>
          </p:blipFill>
          <p:spPr bwMode="auto">
            <a:xfrm>
              <a:off x="5835650" y="3377009"/>
              <a:ext cx="2987675" cy="293688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59748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020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 Gap Filling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749" name="TextBox 7"/>
          <p:cNvSpPr txBox="1">
            <a:spLocks noChangeArrowheads="1"/>
          </p:cNvSpPr>
          <p:nvPr/>
        </p:nvSpPr>
        <p:spPr bwMode="auto">
          <a:xfrm>
            <a:off x="107950" y="858838"/>
            <a:ext cx="55324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Repeated dose toxicity 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(LOEL) 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vs. Acute oral toxicity 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(LD50)</a:t>
            </a:r>
          </a:p>
        </p:txBody>
      </p:sp>
      <p:sp>
        <p:nvSpPr>
          <p:cNvPr id="159750" name="TextBox 3"/>
          <p:cNvSpPr txBox="1">
            <a:spLocks noChangeArrowheads="1"/>
          </p:cNvSpPr>
          <p:nvPr/>
        </p:nvSpPr>
        <p:spPr bwMode="auto">
          <a:xfrm>
            <a:off x="77788" y="476250"/>
            <a:ext cx="2117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Endpoint vs. endpoint</a:t>
            </a:r>
          </a:p>
        </p:txBody>
      </p:sp>
      <p:sp>
        <p:nvSpPr>
          <p:cNvPr id="159751" name="TextBox 5"/>
          <p:cNvSpPr txBox="1">
            <a:spLocks noChangeArrowheads="1"/>
          </p:cNvSpPr>
          <p:nvPr/>
        </p:nvSpPr>
        <p:spPr bwMode="auto">
          <a:xfrm>
            <a:off x="3159125" y="1290638"/>
            <a:ext cx="29305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All chemical classes correlation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895519BF-B91F-4681-8B17-07E00934ED52}" type="slidenum">
              <a:rPr lang="bg-BG" altLang="bg-BG" sz="1400"/>
              <a:pPr algn="r" eaLnBrk="1" hangingPunct="1"/>
              <a:t>129</a:t>
            </a:fld>
            <a:endParaRPr lang="bg-BG" altLang="bg-BG" sz="1400"/>
          </a:p>
        </p:txBody>
      </p:sp>
      <p:grpSp>
        <p:nvGrpSpPr>
          <p:cNvPr id="160771" name="Group 1"/>
          <p:cNvGrpSpPr>
            <a:grpSpLocks/>
          </p:cNvGrpSpPr>
          <p:nvPr/>
        </p:nvGrpSpPr>
        <p:grpSpPr bwMode="auto">
          <a:xfrm>
            <a:off x="323850" y="1727200"/>
            <a:ext cx="8135938" cy="4654550"/>
            <a:chOff x="323850" y="1295400"/>
            <a:chExt cx="8583613" cy="5086350"/>
          </a:xfrm>
        </p:grpSpPr>
        <p:pic>
          <p:nvPicPr>
            <p:cNvPr id="16077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1295400"/>
              <a:ext cx="8580438" cy="508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77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8675" y="3068638"/>
              <a:ext cx="1728788" cy="168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77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08" r="8929"/>
            <a:stretch>
              <a:fillRect/>
            </a:stretch>
          </p:blipFill>
          <p:spPr bwMode="auto">
            <a:xfrm>
              <a:off x="5580063" y="3213100"/>
              <a:ext cx="3279775" cy="287338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60772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020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 Gap Filling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773" name="TextBox 9"/>
          <p:cNvSpPr txBox="1">
            <a:spLocks noChangeArrowheads="1"/>
          </p:cNvSpPr>
          <p:nvPr/>
        </p:nvSpPr>
        <p:spPr bwMode="auto">
          <a:xfrm>
            <a:off x="107950" y="858838"/>
            <a:ext cx="55324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Repeated dose toxicity 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(LOEL) 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vs. Acute oral toxicity 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(LD50)</a:t>
            </a:r>
          </a:p>
        </p:txBody>
      </p:sp>
      <p:sp>
        <p:nvSpPr>
          <p:cNvPr id="160774" name="TextBox 3"/>
          <p:cNvSpPr txBox="1">
            <a:spLocks noChangeArrowheads="1"/>
          </p:cNvSpPr>
          <p:nvPr/>
        </p:nvSpPr>
        <p:spPr bwMode="auto">
          <a:xfrm>
            <a:off x="77788" y="476250"/>
            <a:ext cx="2117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Endpoint vs. endpoint</a:t>
            </a:r>
          </a:p>
        </p:txBody>
      </p:sp>
      <p:sp>
        <p:nvSpPr>
          <p:cNvPr id="160775" name="TextBox 13"/>
          <p:cNvSpPr txBox="1">
            <a:spLocks noChangeArrowheads="1"/>
          </p:cNvSpPr>
          <p:nvPr/>
        </p:nvSpPr>
        <p:spPr bwMode="auto">
          <a:xfrm>
            <a:off x="2678113" y="1268413"/>
            <a:ext cx="34464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Tertiary Aliphatic Amines correlation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4"/>
          <p:cNvSpPr>
            <a:spLocks noChangeArrowheads="1"/>
          </p:cNvSpPr>
          <p:nvPr/>
        </p:nvSpPr>
        <p:spPr bwMode="auto">
          <a:xfrm>
            <a:off x="0" y="61436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987" name="Rectangle 25"/>
          <p:cNvSpPr>
            <a:spLocks noChangeArrowheads="1"/>
          </p:cNvSpPr>
          <p:nvPr/>
        </p:nvSpPr>
        <p:spPr bwMode="auto">
          <a:xfrm>
            <a:off x="0" y="93821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988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10E04DB-9086-4939-BC5E-0B14CC0B129B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13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8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509713"/>
            <a:ext cx="5514975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Rectangle 4"/>
          <p:cNvSpPr>
            <a:spLocks noChangeArrowheads="1"/>
          </p:cNvSpPr>
          <p:nvPr/>
        </p:nvSpPr>
        <p:spPr bwMode="auto">
          <a:xfrm>
            <a:off x="684213" y="333375"/>
            <a:ext cx="7991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Download statistics of QSAR Toolbox 3.x by registered users worldwide</a:t>
            </a:r>
          </a:p>
          <a:p>
            <a:pPr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(March 2017)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020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 Gap Filling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795" name="TextBox 5"/>
          <p:cNvSpPr txBox="1">
            <a:spLocks noChangeArrowheads="1"/>
          </p:cNvSpPr>
          <p:nvPr/>
        </p:nvSpPr>
        <p:spPr bwMode="auto">
          <a:xfrm>
            <a:off x="107950" y="858838"/>
            <a:ext cx="7424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AC50 Estrogen receptor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vs. AC50 Reporter Gene Assay ER</a:t>
            </a:r>
            <a:r>
              <a:rPr lang="el-GR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Agonist (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Toxcast data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1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17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3" t="17857" r="11378" b="4282"/>
          <a:stretch>
            <a:fillRect/>
          </a:stretch>
        </p:blipFill>
        <p:spPr bwMode="auto">
          <a:xfrm>
            <a:off x="250825" y="1316038"/>
            <a:ext cx="8526463" cy="49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7" name="TextBox 3"/>
          <p:cNvSpPr txBox="1">
            <a:spLocks noChangeArrowheads="1"/>
          </p:cNvSpPr>
          <p:nvPr/>
        </p:nvSpPr>
        <p:spPr bwMode="auto">
          <a:xfrm>
            <a:off x="77788" y="476250"/>
            <a:ext cx="2117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Endpoint vs. endpoint</a:t>
            </a:r>
          </a:p>
        </p:txBody>
      </p:sp>
      <p:sp>
        <p:nvSpPr>
          <p:cNvPr id="161798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600FA240-2F14-44A9-9F07-4B6C66C42F26}" type="slidenum">
              <a:rPr lang="bg-BG" altLang="bg-BG" sz="1400"/>
              <a:pPr algn="r" eaLnBrk="1" hangingPunct="1"/>
              <a:t>130</a:t>
            </a:fld>
            <a:endParaRPr lang="bg-BG" altLang="bg-BG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28E8C370-7744-45F5-AAD0-7C21C3A0EB7A}" type="slidenum">
              <a:rPr lang="bg-BG" altLang="bg-BG" sz="1400"/>
              <a:pPr algn="r" eaLnBrk="1" hangingPunct="1"/>
              <a:t>131</a:t>
            </a:fld>
            <a:endParaRPr lang="bg-BG" altLang="bg-BG" sz="1400"/>
          </a:p>
        </p:txBody>
      </p:sp>
      <p:sp>
        <p:nvSpPr>
          <p:cNvPr id="162819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020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 Gap Filling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282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989138"/>
            <a:ext cx="882491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950" y="2781300"/>
            <a:ext cx="2303463" cy="1079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62822" name="TextBox 2"/>
          <p:cNvSpPr txBox="1">
            <a:spLocks noChangeArrowheads="1"/>
          </p:cNvSpPr>
          <p:nvPr/>
        </p:nvSpPr>
        <p:spPr bwMode="auto">
          <a:xfrm>
            <a:off x="68263" y="476250"/>
            <a:ext cx="2703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Document tree manipulation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835150" y="2565400"/>
            <a:ext cx="0" cy="50323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489" name="TextBox 6"/>
          <p:cNvSpPr txBox="1">
            <a:spLocks noChangeArrowheads="1"/>
          </p:cNvSpPr>
          <p:nvPr/>
        </p:nvSpPr>
        <p:spPr bwMode="auto">
          <a:xfrm>
            <a:off x="415925" y="2276475"/>
            <a:ext cx="5235575" cy="339725"/>
          </a:xfrm>
          <a:prstGeom prst="rect">
            <a:avLst/>
          </a:prstGeom>
          <a:solidFill>
            <a:schemeClr val="bg1">
              <a:alpha val="8901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Move to upper level and start different subcategorization </a:t>
            </a:r>
          </a:p>
        </p:txBody>
      </p:sp>
      <p:sp>
        <p:nvSpPr>
          <p:cNvPr id="162825" name="TextBox 7"/>
          <p:cNvSpPr txBox="1">
            <a:spLocks noChangeArrowheads="1"/>
          </p:cNvSpPr>
          <p:nvPr/>
        </p:nvSpPr>
        <p:spPr bwMode="auto">
          <a:xfrm>
            <a:off x="179388" y="908050"/>
            <a:ext cx="682466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Allows to move up and down through document levels and do different actions</a:t>
            </a:r>
          </a:p>
          <a:p>
            <a:pPr algn="l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name of the document level shows the main action that is done on current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8489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2FCA937F-FD1C-4682-8F97-71BD11916E3C}" type="slidenum">
              <a:rPr lang="bg-BG" altLang="bg-BG" sz="1400"/>
              <a:pPr algn="r" eaLnBrk="1" hangingPunct="1"/>
              <a:t>132</a:t>
            </a:fld>
            <a:endParaRPr lang="bg-BG" altLang="bg-BG" sz="1400"/>
          </a:p>
        </p:txBody>
      </p:sp>
      <p:sp>
        <p:nvSpPr>
          <p:cNvPr id="163843" name="TextBox 28"/>
          <p:cNvSpPr txBox="1">
            <a:spLocks noChangeArrowheads="1"/>
          </p:cNvSpPr>
          <p:nvPr/>
        </p:nvSpPr>
        <p:spPr bwMode="auto">
          <a:xfrm>
            <a:off x="31750" y="87313"/>
            <a:ext cx="2379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Basic functionalities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288" y="452438"/>
            <a:ext cx="8748712" cy="6432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- QA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Endpoint definition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Query tool (separate presentation – see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“QSAR_Toolbox_4_Customized search_QT.ppt”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Profiling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Relevancy of profilers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SMARTS implementation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Profiling groups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Relevancy of databases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groups and documentation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Reliability scores of databases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Import/Export (separate presentation – see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“QSAR_Toolbox_4_Import_Export data.ppt”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Category definition</a:t>
            </a:r>
          </a:p>
          <a:p>
            <a:pPr marL="800100" lvl="1" indent="-34290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Alert performance – with and without accounting metabolism</a:t>
            </a:r>
          </a:p>
          <a:p>
            <a:pPr marL="800100" lvl="1" indent="-34290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Grouping with accounting for metabolism</a:t>
            </a:r>
          </a:p>
          <a:p>
            <a:pPr marL="800100" lvl="1" indent="-34290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activated metabolite representing target chemical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Gap Filling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 approaches for DGF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Automated and standardized workflows (separate presentation – see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“QSAR_Toolbox_4_Workflows_for_Ecotox_and_Skin_ sens.pptx”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Subcategorization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Endpoint vs. endpoint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matrix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E6992FC-73EE-4544-A72F-EC7896B0C570}" type="slidenum">
              <a:rPr lang="bg-BG" altLang="bg-BG" sz="1400"/>
              <a:pPr algn="r" eaLnBrk="1" hangingPunct="1"/>
              <a:t>133</a:t>
            </a:fld>
            <a:endParaRPr lang="bg-BG" altLang="bg-BG" sz="1400"/>
          </a:p>
        </p:txBody>
      </p:sp>
      <p:sp>
        <p:nvSpPr>
          <p:cNvPr id="164867" name="TextBox 28"/>
          <p:cNvSpPr txBox="1">
            <a:spLocks noChangeArrowheads="1"/>
          </p:cNvSpPr>
          <p:nvPr/>
        </p:nvSpPr>
        <p:spPr bwMode="auto">
          <a:xfrm>
            <a:off x="58738" y="44450"/>
            <a:ext cx="954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Report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4868" name="Group 5"/>
          <p:cNvGrpSpPr>
            <a:grpSpLocks/>
          </p:cNvGrpSpPr>
          <p:nvPr/>
        </p:nvGrpSpPr>
        <p:grpSpPr bwMode="auto">
          <a:xfrm>
            <a:off x="107950" y="1066800"/>
            <a:ext cx="8578850" cy="4586288"/>
            <a:chOff x="107504" y="1066800"/>
            <a:chExt cx="8579296" cy="4586400"/>
          </a:xfrm>
        </p:grpSpPr>
        <p:pic>
          <p:nvPicPr>
            <p:cNvPr id="1648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" t="2086" r="24982" b="24243"/>
            <a:stretch>
              <a:fillRect/>
            </a:stretch>
          </p:blipFill>
          <p:spPr bwMode="auto">
            <a:xfrm>
              <a:off x="179512" y="1066800"/>
              <a:ext cx="8507288" cy="458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5148079" y="1087439"/>
              <a:ext cx="720762" cy="49689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872" name="TextBox 10"/>
            <p:cNvSpPr txBox="1">
              <a:spLocks noChangeArrowheads="1"/>
            </p:cNvSpPr>
            <p:nvPr/>
          </p:nvSpPr>
          <p:spPr bwMode="auto">
            <a:xfrm>
              <a:off x="1835340" y="4705980"/>
              <a:ext cx="1856275" cy="523233"/>
            </a:xfrm>
            <a:prstGeom prst="rect">
              <a:avLst/>
            </a:prstGeom>
            <a:solidFill>
              <a:schemeClr val="bg1">
                <a:alpha val="6784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Prediction for reporting is available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3419201" y="4326018"/>
              <a:ext cx="649322" cy="576276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107504" y="1557350"/>
              <a:ext cx="576293" cy="50324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4869" name="Rectangle 2"/>
          <p:cNvSpPr>
            <a:spLocks noChangeArrowheads="1"/>
          </p:cNvSpPr>
          <p:nvPr/>
        </p:nvSpPr>
        <p:spPr bwMode="auto">
          <a:xfrm>
            <a:off x="107950" y="434975"/>
            <a:ext cx="85677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300"/>
              </a:spcBef>
            </a:pPr>
            <a:r>
              <a:rPr lang="en-GB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Generation of report of a prediction accommodating the information from the Toolbox</a:t>
            </a:r>
            <a:endParaRPr lang="en-US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CB011B2-8099-4F47-89FC-FB28F3375707}" type="slidenum">
              <a:rPr lang="bg-BG" altLang="bg-BG" sz="1400"/>
              <a:pPr algn="r" eaLnBrk="1" hangingPunct="1"/>
              <a:t>134</a:t>
            </a:fld>
            <a:endParaRPr lang="bg-BG" altLang="bg-BG" sz="1400"/>
          </a:p>
        </p:txBody>
      </p:sp>
      <p:sp>
        <p:nvSpPr>
          <p:cNvPr id="165891" name="TextBox 28"/>
          <p:cNvSpPr txBox="1">
            <a:spLocks noChangeArrowheads="1"/>
          </p:cNvSpPr>
          <p:nvPr/>
        </p:nvSpPr>
        <p:spPr bwMode="auto">
          <a:xfrm>
            <a:off x="58738" y="44450"/>
            <a:ext cx="954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Report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58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5388"/>
            <a:ext cx="83566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84663" y="1195388"/>
            <a:ext cx="647700" cy="496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79388" y="1620838"/>
            <a:ext cx="576262" cy="503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65895" name="TextBox 11"/>
          <p:cNvSpPr txBox="1">
            <a:spLocks noChangeArrowheads="1"/>
          </p:cNvSpPr>
          <p:nvPr/>
        </p:nvSpPr>
        <p:spPr bwMode="auto">
          <a:xfrm>
            <a:off x="5513388" y="2124075"/>
            <a:ext cx="1768475" cy="369888"/>
          </a:xfrm>
          <a:prstGeom prst="rect">
            <a:avLst/>
          </a:prstGeom>
          <a:solidFill>
            <a:schemeClr val="bg1">
              <a:alpha val="6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Report dialogue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95738" y="2493963"/>
            <a:ext cx="1008062" cy="26622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15" name="Straight Arrow Connector 14"/>
          <p:cNvCxnSpPr>
            <a:stCxn id="165898" idx="1"/>
          </p:cNvCxnSpPr>
          <p:nvPr/>
        </p:nvCxnSpPr>
        <p:spPr>
          <a:xfrm flipH="1">
            <a:off x="4978400" y="3957638"/>
            <a:ext cx="504825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898" name="TextBox 15"/>
          <p:cNvSpPr txBox="1">
            <a:spLocks noChangeArrowheads="1"/>
          </p:cNvSpPr>
          <p:nvPr/>
        </p:nvSpPr>
        <p:spPr bwMode="auto">
          <a:xfrm>
            <a:off x="5483225" y="3787775"/>
            <a:ext cx="1536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 sections</a:t>
            </a:r>
          </a:p>
        </p:txBody>
      </p:sp>
      <p:sp>
        <p:nvSpPr>
          <p:cNvPr id="165899" name="Rectangle 10"/>
          <p:cNvSpPr>
            <a:spLocks noChangeArrowheads="1"/>
          </p:cNvSpPr>
          <p:nvPr/>
        </p:nvSpPr>
        <p:spPr bwMode="auto">
          <a:xfrm>
            <a:off x="107950" y="434975"/>
            <a:ext cx="85677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300"/>
              </a:spcBef>
            </a:pPr>
            <a:r>
              <a:rPr lang="en-GB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Generation of report of a prediction accommodating the information from the Toolbox</a:t>
            </a:r>
            <a:endParaRPr lang="en-US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900" name="TextBox 13"/>
          <p:cNvSpPr txBox="1">
            <a:spLocks noChangeArrowheads="1"/>
          </p:cNvSpPr>
          <p:nvPr/>
        </p:nvSpPr>
        <p:spPr bwMode="auto">
          <a:xfrm>
            <a:off x="34925" y="836613"/>
            <a:ext cx="23701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 dialogue - wizard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D9BC6F9-21F2-48D1-8F7C-4C3F43FA3FA7}" type="slidenum">
              <a:rPr lang="bg-BG" altLang="bg-BG" sz="1400"/>
              <a:pPr algn="r" eaLnBrk="1" hangingPunct="1"/>
              <a:t>135</a:t>
            </a:fld>
            <a:endParaRPr lang="bg-BG" altLang="bg-BG" sz="1400"/>
          </a:p>
        </p:txBody>
      </p:sp>
      <p:sp>
        <p:nvSpPr>
          <p:cNvPr id="166915" name="TextBox 28"/>
          <p:cNvSpPr txBox="1">
            <a:spLocks noChangeArrowheads="1"/>
          </p:cNvSpPr>
          <p:nvPr/>
        </p:nvSpPr>
        <p:spPr bwMode="auto">
          <a:xfrm>
            <a:off x="58738" y="44450"/>
            <a:ext cx="954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Report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69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3" r="78745" b="12483"/>
          <a:stretch>
            <a:fillRect/>
          </a:stretch>
        </p:blipFill>
        <p:spPr bwMode="auto">
          <a:xfrm>
            <a:off x="466725" y="1274763"/>
            <a:ext cx="1441450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8" t="17821" r="43793" b="50319"/>
          <a:stretch>
            <a:fillRect/>
          </a:stretch>
        </p:blipFill>
        <p:spPr bwMode="auto">
          <a:xfrm>
            <a:off x="2346325" y="404813"/>
            <a:ext cx="1865313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2" t="17821" b="30573"/>
          <a:stretch>
            <a:fillRect/>
          </a:stretch>
        </p:blipFill>
        <p:spPr bwMode="auto">
          <a:xfrm>
            <a:off x="3635375" y="971550"/>
            <a:ext cx="340042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1692275" y="1563688"/>
            <a:ext cx="654050" cy="503237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692275" y="1563688"/>
            <a:ext cx="1943100" cy="928687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921" name="TextBox 10"/>
          <p:cNvSpPr txBox="1">
            <a:spLocks noChangeArrowheads="1"/>
          </p:cNvSpPr>
          <p:nvPr/>
        </p:nvSpPr>
        <p:spPr bwMode="auto">
          <a:xfrm>
            <a:off x="3132138" y="476250"/>
            <a:ext cx="2768600" cy="276225"/>
          </a:xfrm>
          <a:prstGeom prst="rect">
            <a:avLst/>
          </a:prstGeom>
          <a:solidFill>
            <a:schemeClr val="bg1">
              <a:alpha val="9411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Customize what to appear in the report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292725" y="1419225"/>
            <a:ext cx="2657475" cy="461963"/>
          </a:xfrm>
          <a:prstGeom prst="rect">
            <a:avLst/>
          </a:prstGeom>
          <a:solidFill>
            <a:schemeClr val="bg1">
              <a:alpha val="6392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Editable fields for person details and summary prediction </a:t>
            </a:r>
          </a:p>
        </p:txBody>
      </p:sp>
      <p:pic>
        <p:nvPicPr>
          <p:cNvPr id="2457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1" t="17677" r="1242" b="45528"/>
          <a:stretch>
            <a:fillRect/>
          </a:stretch>
        </p:blipFill>
        <p:spPr bwMode="auto">
          <a:xfrm>
            <a:off x="2627313" y="2211388"/>
            <a:ext cx="3529012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Arrow Connector 24"/>
          <p:cNvCxnSpPr/>
          <p:nvPr/>
        </p:nvCxnSpPr>
        <p:spPr>
          <a:xfrm flipV="1">
            <a:off x="1692275" y="2859088"/>
            <a:ext cx="935038" cy="138112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851275" y="2498725"/>
            <a:ext cx="3182938" cy="461963"/>
          </a:xfrm>
          <a:prstGeom prst="rect">
            <a:avLst/>
          </a:prstGeom>
          <a:solidFill>
            <a:schemeClr val="bg1">
              <a:alpha val="6392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Editable fields for mechanistic interpretation and adequacy of the prediction</a:t>
            </a:r>
          </a:p>
        </p:txBody>
      </p:sp>
      <p:pic>
        <p:nvPicPr>
          <p:cNvPr id="24576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13" y="3074988"/>
            <a:ext cx="3043237" cy="27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traight Arrow Connector 26"/>
          <p:cNvCxnSpPr/>
          <p:nvPr/>
        </p:nvCxnSpPr>
        <p:spPr>
          <a:xfrm>
            <a:off x="1474788" y="3579813"/>
            <a:ext cx="4302125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300788" y="3429000"/>
            <a:ext cx="2736850" cy="461963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Possibility to add profiling result from the existing profilers for the target</a:t>
            </a:r>
          </a:p>
        </p:txBody>
      </p:sp>
      <p:pic>
        <p:nvPicPr>
          <p:cNvPr id="24576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5" t="15698" r="1242" b="11002"/>
          <a:stretch>
            <a:fillRect/>
          </a:stretch>
        </p:blipFill>
        <p:spPr bwMode="auto">
          <a:xfrm>
            <a:off x="2703513" y="3219450"/>
            <a:ext cx="2947987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3132138" y="3651250"/>
            <a:ext cx="2447925" cy="646113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Possibility to add parameters, profiling result and other experimental data for the analogues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1692275" y="4298950"/>
            <a:ext cx="971550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1555750" y="5307013"/>
            <a:ext cx="711200" cy="639762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729" name="TextBox 243728"/>
          <p:cNvSpPr txBox="1">
            <a:spLocks noChangeArrowheads="1"/>
          </p:cNvSpPr>
          <p:nvPr/>
        </p:nvSpPr>
        <p:spPr bwMode="auto">
          <a:xfrm>
            <a:off x="1219200" y="5946775"/>
            <a:ext cx="29670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Additional appendices could be generated </a:t>
            </a:r>
          </a:p>
        </p:txBody>
      </p:sp>
      <p:sp>
        <p:nvSpPr>
          <p:cNvPr id="166934" name="TextBox 22"/>
          <p:cNvSpPr txBox="1">
            <a:spLocks noChangeArrowheads="1"/>
          </p:cNvSpPr>
          <p:nvPr/>
        </p:nvSpPr>
        <p:spPr bwMode="auto">
          <a:xfrm>
            <a:off x="34925" y="836613"/>
            <a:ext cx="23701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 dialogue - wizard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  <p:bldP spid="28" grpId="0" animBg="1"/>
      <p:bldP spid="49" grpId="0" animBg="1"/>
      <p:bldP spid="243729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033D829-96A6-4C2A-8B4E-F32C6249387C}" type="slidenum">
              <a:rPr lang="bg-BG" altLang="en-US"/>
              <a:pPr eaLnBrk="1" hangingPunct="1"/>
              <a:t>136</a:t>
            </a:fld>
            <a:endParaRPr lang="bg-BG" altLang="en-US"/>
          </a:p>
        </p:txBody>
      </p:sp>
      <p:sp>
        <p:nvSpPr>
          <p:cNvPr id="167939" name="TextBox 28"/>
          <p:cNvSpPr txBox="1">
            <a:spLocks noChangeArrowheads="1"/>
          </p:cNvSpPr>
          <p:nvPr/>
        </p:nvSpPr>
        <p:spPr bwMode="auto">
          <a:xfrm>
            <a:off x="58738" y="44450"/>
            <a:ext cx="954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Report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79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" t="3046" r="7121" b="8659"/>
          <a:stretch>
            <a:fillRect/>
          </a:stretch>
        </p:blipFill>
        <p:spPr bwMode="auto">
          <a:xfrm>
            <a:off x="395288" y="981075"/>
            <a:ext cx="4052887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981075"/>
            <a:ext cx="40259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2" name="TextBox 3"/>
          <p:cNvSpPr txBox="1">
            <a:spLocks noChangeArrowheads="1"/>
          </p:cNvSpPr>
          <p:nvPr/>
        </p:nvSpPr>
        <p:spPr bwMode="auto">
          <a:xfrm>
            <a:off x="107950" y="476250"/>
            <a:ext cx="1992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View of report pages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46CE5EC-56C9-4E0E-8116-AF3B35E6702F}" type="slidenum">
              <a:rPr lang="bg-BG" altLang="en-US"/>
              <a:pPr eaLnBrk="1" hangingPunct="1"/>
              <a:t>137</a:t>
            </a:fld>
            <a:endParaRPr lang="bg-BG" altLang="en-US"/>
          </a:p>
        </p:txBody>
      </p:sp>
      <p:sp>
        <p:nvSpPr>
          <p:cNvPr id="168963" name="TextBox 28"/>
          <p:cNvSpPr txBox="1">
            <a:spLocks noChangeArrowheads="1"/>
          </p:cNvSpPr>
          <p:nvPr/>
        </p:nvSpPr>
        <p:spPr bwMode="auto">
          <a:xfrm>
            <a:off x="58738" y="44450"/>
            <a:ext cx="954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Report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964" name="TextBox 3"/>
          <p:cNvSpPr txBox="1">
            <a:spLocks noChangeArrowheads="1"/>
          </p:cNvSpPr>
          <p:nvPr/>
        </p:nvSpPr>
        <p:spPr bwMode="auto">
          <a:xfrm>
            <a:off x="107950" y="476250"/>
            <a:ext cx="31940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 matrix supporting the report</a:t>
            </a:r>
          </a:p>
        </p:txBody>
      </p:sp>
      <p:pic>
        <p:nvPicPr>
          <p:cNvPr id="16896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557338"/>
            <a:ext cx="883602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19250" y="1700213"/>
            <a:ext cx="1152525" cy="79216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619250" y="1360488"/>
            <a:ext cx="215900" cy="3683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9750" y="1052513"/>
            <a:ext cx="1409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chemical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843213" y="1700213"/>
            <a:ext cx="6049962" cy="792162"/>
          </a:xfrm>
          <a:prstGeom prst="rect">
            <a:avLst/>
          </a:pr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5435600" y="1360488"/>
            <a:ext cx="260350" cy="339725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713288" y="1052513"/>
            <a:ext cx="982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Analogues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9388" y="2924175"/>
            <a:ext cx="8720137" cy="433388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535363" y="2924175"/>
            <a:ext cx="1970087" cy="215900"/>
          </a:xfrm>
          <a:prstGeom prst="rect">
            <a:avLst/>
          </a:prstGeom>
          <a:solidFill>
            <a:schemeClr val="bg1">
              <a:alpha val="6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 parameters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79388" y="3429000"/>
            <a:ext cx="8791575" cy="7921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354388" y="3500438"/>
            <a:ext cx="2332037" cy="307975"/>
          </a:xfrm>
          <a:prstGeom prst="rect">
            <a:avLst/>
          </a:prstGeom>
          <a:solidFill>
            <a:schemeClr val="bg1">
              <a:alpha val="6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used for the prediction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9388" y="4292600"/>
            <a:ext cx="8791575" cy="1368425"/>
          </a:xfrm>
          <a:prstGeom prst="rect">
            <a:avLst/>
          </a:prstGeom>
          <a:noFill/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990099"/>
              </a:solidFill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341688" y="4508500"/>
            <a:ext cx="2435225" cy="307975"/>
          </a:xfrm>
          <a:prstGeom prst="rect">
            <a:avLst/>
          </a:prstGeom>
          <a:solidFill>
            <a:schemeClr val="bg1">
              <a:alpha val="6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 experimental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6" grpId="0" animBg="1"/>
      <p:bldP spid="23" grpId="0"/>
      <p:bldP spid="20" grpId="0" animBg="1"/>
      <p:bldP spid="21" grpId="0" animBg="1"/>
      <p:bldP spid="24" grpId="0" animBg="1"/>
      <p:bldP spid="25" grpId="0" animBg="1"/>
      <p:bldP spid="26" grpId="0" animBg="1"/>
      <p:bldP spid="32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2ECC7AE-AB28-4C93-B461-52BB79FFEDEB}" type="slidenum">
              <a:rPr lang="bg-BG" altLang="bg-BG" sz="1400"/>
              <a:pPr algn="r" eaLnBrk="1" hangingPunct="1"/>
              <a:t>138</a:t>
            </a:fld>
            <a:endParaRPr lang="bg-BG" altLang="bg-BG" sz="1400"/>
          </a:p>
        </p:txBody>
      </p:sp>
      <p:pic>
        <p:nvPicPr>
          <p:cNvPr id="1699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527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8" name="Rectangle 12"/>
          <p:cNvSpPr>
            <a:spLocks noChangeArrowheads="1"/>
          </p:cNvSpPr>
          <p:nvPr/>
        </p:nvSpPr>
        <p:spPr bwMode="auto">
          <a:xfrm>
            <a:off x="3348038" y="1125538"/>
            <a:ext cx="2376487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bg-BG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Outlook</a:t>
            </a:r>
            <a:endParaRPr lang="en-US" altLang="bg-BG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989" name="Rectangle 12"/>
          <p:cNvSpPr>
            <a:spLocks noChangeArrowheads="1"/>
          </p:cNvSpPr>
          <p:nvPr/>
        </p:nvSpPr>
        <p:spPr bwMode="auto">
          <a:xfrm>
            <a:off x="2339975" y="2249488"/>
            <a:ext cx="49688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bg-BG" sz="280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</a:t>
            </a:r>
          </a:p>
          <a:p>
            <a:pPr algn="just" eaLnBrk="1" hangingPunct="1"/>
            <a:r>
              <a:rPr lang="en-US" altLang="bg-BG" sz="2800">
                <a:latin typeface="Times New Roman" panose="02020603050405020304" pitchFamily="18" charset="0"/>
                <a:cs typeface="Times New Roman" panose="02020603050405020304" pitchFamily="18" charset="0"/>
              </a:rPr>
              <a:t>General scheme and workflow</a:t>
            </a:r>
          </a:p>
          <a:p>
            <a:pPr algn="just" eaLnBrk="1" hangingPunct="1"/>
            <a:r>
              <a:rPr lang="en-US" altLang="bg-BG" sz="2800">
                <a:latin typeface="Times New Roman" panose="02020603050405020304" pitchFamily="18" charset="0"/>
                <a:cs typeface="Times New Roman" panose="02020603050405020304" pitchFamily="18" charset="0"/>
              </a:rPr>
              <a:t>Basic functionalities</a:t>
            </a:r>
          </a:p>
          <a:p>
            <a:pPr algn="just" eaLnBrk="1" hangingPunct="1"/>
            <a:r>
              <a:rPr lang="en-US" altLang="bg-BG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Forming categories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3"/>
          <p:cNvSpPr txBox="1">
            <a:spLocks noChangeArrowheads="1"/>
          </p:cNvSpPr>
          <p:nvPr/>
        </p:nvSpPr>
        <p:spPr bwMode="auto">
          <a:xfrm>
            <a:off x="1187450" y="2325688"/>
            <a:ext cx="6769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bg-BG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build categories?</a:t>
            </a:r>
            <a:endParaRPr lang="en-US" altLang="bg-BG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011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C47F208-355B-4EE2-AC93-E7AED049E085}" type="slidenum">
              <a:rPr lang="bg-BG" altLang="bg-BG" sz="1400"/>
              <a:pPr algn="r" eaLnBrk="1" hangingPunct="1"/>
              <a:t>139</a:t>
            </a:fld>
            <a:endParaRPr lang="bg-BG" altLang="bg-BG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4"/>
          <p:cNvSpPr>
            <a:spLocks noChangeArrowheads="1"/>
          </p:cNvSpPr>
          <p:nvPr/>
        </p:nvSpPr>
        <p:spPr bwMode="auto">
          <a:xfrm>
            <a:off x="0" y="61436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3011" name="Rectangle 25"/>
          <p:cNvSpPr>
            <a:spLocks noChangeArrowheads="1"/>
          </p:cNvSpPr>
          <p:nvPr/>
        </p:nvSpPr>
        <p:spPr bwMode="auto">
          <a:xfrm>
            <a:off x="0" y="93821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3012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1B3B2C79-15E8-4A0A-B149-C816D122EF4E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14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1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1519238"/>
            <a:ext cx="606742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Rectangle 4"/>
          <p:cNvSpPr>
            <a:spLocks noChangeArrowheads="1"/>
          </p:cNvSpPr>
          <p:nvPr/>
        </p:nvSpPr>
        <p:spPr bwMode="auto">
          <a:xfrm>
            <a:off x="684213" y="333375"/>
            <a:ext cx="7991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Download statistics of QSAR Toolbox 3.x by registered users worldwide</a:t>
            </a:r>
          </a:p>
          <a:p>
            <a:pPr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(March 2017)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12"/>
          <p:cNvSpPr>
            <a:spLocks noChangeArrowheads="1"/>
          </p:cNvSpPr>
          <p:nvPr/>
        </p:nvSpPr>
        <p:spPr bwMode="auto">
          <a:xfrm>
            <a:off x="250825" y="188913"/>
            <a:ext cx="88931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Basic guidance for category formation</a:t>
            </a:r>
          </a:p>
        </p:txBody>
      </p:sp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160338" y="1371600"/>
            <a:ext cx="880427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Recommended categorization phases:</a:t>
            </a:r>
          </a:p>
          <a:p>
            <a:pPr algn="l">
              <a:defRPr/>
            </a:pPr>
            <a:endParaRPr lang="en-US" sz="20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346075" indent="-346075" algn="l">
              <a:buFont typeface="+mj-lt"/>
              <a:buAutoNum type="arabicPeriod"/>
              <a:defRPr/>
            </a:pPr>
            <a:r>
              <a:rPr lang="en-US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Phase I. Endpoint non-specific - structure-related profilers (primary categorization)</a:t>
            </a:r>
          </a:p>
          <a:p>
            <a:pPr marL="346075" indent="-346075" algn="l">
              <a:buFont typeface="+mj-lt"/>
              <a:buAutoNum type="arabicPeriod"/>
              <a:defRPr/>
            </a:pPr>
            <a:r>
              <a:rPr lang="en-US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Phase II. Endpoint specific profilers (for subcategorization) – based on endpoint driving interaction mechanisms</a:t>
            </a:r>
          </a:p>
          <a:p>
            <a:pPr marL="346075" indent="-346075" algn="l">
              <a:buFont typeface="+mj-lt"/>
              <a:buAutoNum type="arabicPeriod"/>
              <a:defRPr/>
            </a:pPr>
            <a:r>
              <a:rPr lang="en-US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Phase II. Additional structure-related profilers, to further eliminate dissimilar chemicals (to increase the consistency of category)</a:t>
            </a:r>
          </a:p>
          <a:p>
            <a:pPr marL="346075" indent="-346075" algn="l">
              <a:buFont typeface="+mj-lt"/>
              <a:buAutoNum type="arabicPeriod"/>
              <a:defRPr/>
            </a:pPr>
            <a:endParaRPr lang="en-US" sz="20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172036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BBF8ACD-C2B1-40C1-949C-5221B7E4F1A0}" type="slidenum">
              <a:rPr lang="bg-BG" altLang="bg-BG" sz="1400"/>
              <a:pPr algn="r" eaLnBrk="1" hangingPunct="1"/>
              <a:t>140</a:t>
            </a:fld>
            <a:endParaRPr lang="bg-BG" altLang="bg-BG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3"/>
          <p:cNvSpPr txBox="1">
            <a:spLocks noChangeArrowheads="1"/>
          </p:cNvSpPr>
          <p:nvPr/>
        </p:nvSpPr>
        <p:spPr bwMode="auto">
          <a:xfrm>
            <a:off x="1323975" y="26988"/>
            <a:ext cx="507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>
                <a:solidFill>
                  <a:schemeClr val="accent2"/>
                </a:solidFill>
              </a:rPr>
              <a:t>Recommended Categorization Phases</a:t>
            </a:r>
            <a:endParaRPr lang="bg-BG" altLang="bg-BG">
              <a:solidFill>
                <a:schemeClr val="accent2"/>
              </a:solidFill>
            </a:endParaRPr>
          </a:p>
        </p:txBody>
      </p:sp>
      <p:sp>
        <p:nvSpPr>
          <p:cNvPr id="173059" name="Text Box 5"/>
          <p:cNvSpPr txBox="1">
            <a:spLocks noChangeArrowheads="1"/>
          </p:cNvSpPr>
          <p:nvPr/>
        </p:nvSpPr>
        <p:spPr bwMode="auto">
          <a:xfrm>
            <a:off x="2339975" y="774700"/>
            <a:ext cx="29051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0363" indent="-2730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bg-BG" sz="1600"/>
              <a:t>US EPA Categorization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bg-BG" sz="1600"/>
              <a:t>OECD Categorization</a:t>
            </a:r>
            <a:endParaRPr lang="bg-BG" altLang="bg-BG" sz="1600"/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bg-BG" sz="1600"/>
              <a:t>Organic functional group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bg-BG" sz="1600"/>
              <a:t>Structural similarity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bg-BG" sz="1600"/>
              <a:t>ECOSAR</a:t>
            </a:r>
            <a:endParaRPr lang="bg-BG" altLang="bg-BG" sz="1600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693863" y="379413"/>
            <a:ext cx="31765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dist="38100" sx="1000" sy="1000" algn="tl">
                    <a:srgbClr val="C0C0C0"/>
                  </a:outerShdw>
                </a:effectLst>
              </a:rPr>
              <a:t>Phase I. Structure based</a:t>
            </a:r>
            <a:endParaRPr lang="bg-BG" sz="2000" b="1" dirty="0">
              <a:solidFill>
                <a:srgbClr val="FF0000"/>
              </a:solidFill>
              <a:effectLst>
                <a:outerShdw dist="38100" sx="1000" sy="1000" algn="tl">
                  <a:srgbClr val="C0C0C0"/>
                </a:outerShdw>
              </a:effectLst>
            </a:endParaRPr>
          </a:p>
        </p:txBody>
      </p:sp>
      <p:sp>
        <p:nvSpPr>
          <p:cNvPr id="173061" name="Text Box 7"/>
          <p:cNvSpPr txBox="1">
            <a:spLocks noChangeArrowheads="1"/>
          </p:cNvSpPr>
          <p:nvPr/>
        </p:nvSpPr>
        <p:spPr bwMode="auto">
          <a:xfrm>
            <a:off x="539750" y="2154238"/>
            <a:ext cx="5903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/>
              <a:t>Repeating Phase I due to Multifunctionality of chemicals</a:t>
            </a:r>
            <a:endParaRPr lang="bg-BG" altLang="bg-BG"/>
          </a:p>
        </p:txBody>
      </p:sp>
      <p:sp>
        <p:nvSpPr>
          <p:cNvPr id="173062" name="Text Box 6"/>
          <p:cNvSpPr txBox="1">
            <a:spLocks noChangeArrowheads="1"/>
          </p:cNvSpPr>
          <p:nvPr/>
        </p:nvSpPr>
        <p:spPr bwMode="auto">
          <a:xfrm>
            <a:off x="6443663" y="1027113"/>
            <a:ext cx="27003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/>
              <a:t>Broad grouping</a:t>
            </a:r>
          </a:p>
          <a:p>
            <a:pPr eaLnBrk="1" hangingPunct="1"/>
            <a:r>
              <a:rPr lang="en-US" altLang="bg-BG"/>
              <a:t>Endpoint Non-specific</a:t>
            </a:r>
            <a:endParaRPr lang="bg-BG" altLang="bg-BG"/>
          </a:p>
        </p:txBody>
      </p:sp>
      <p:sp>
        <p:nvSpPr>
          <p:cNvPr id="15" name="Trapezoid 14"/>
          <p:cNvSpPr/>
          <p:nvPr/>
        </p:nvSpPr>
        <p:spPr>
          <a:xfrm flipV="1">
            <a:off x="34925" y="71438"/>
            <a:ext cx="6913563" cy="2636837"/>
          </a:xfrm>
          <a:prstGeom prst="trapezoi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bg-B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3064" name="Slide Number Placeholder 4"/>
          <p:cNvSpPr txBox="1">
            <a:spLocks noGrp="1"/>
          </p:cNvSpPr>
          <p:nvPr/>
        </p:nvSpPr>
        <p:spPr bwMode="auto">
          <a:xfrm>
            <a:off x="6553200" y="6237288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2873167-65DF-497F-91D9-C9CCE2BCAB8B}" type="slidenum">
              <a:rPr lang="bg-BG" altLang="bg-BG" sz="1400"/>
              <a:pPr algn="r" eaLnBrk="1" hangingPunct="1"/>
              <a:t>141</a:t>
            </a:fld>
            <a:endParaRPr lang="bg-BG" altLang="bg-BG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ext Box 10"/>
          <p:cNvSpPr txBox="1">
            <a:spLocks noChangeArrowheads="1"/>
          </p:cNvSpPr>
          <p:nvPr/>
        </p:nvSpPr>
        <p:spPr bwMode="auto">
          <a:xfrm>
            <a:off x="2016125" y="4797425"/>
            <a:ext cx="28273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/>
              <a:t>Metabolism accounted for</a:t>
            </a:r>
            <a:endParaRPr lang="bg-BG" altLang="bg-BG"/>
          </a:p>
        </p:txBody>
      </p:sp>
      <p:sp>
        <p:nvSpPr>
          <p:cNvPr id="174083" name="Text Box 3"/>
          <p:cNvSpPr txBox="1">
            <a:spLocks noChangeArrowheads="1"/>
          </p:cNvSpPr>
          <p:nvPr/>
        </p:nvSpPr>
        <p:spPr bwMode="auto">
          <a:xfrm>
            <a:off x="1323975" y="26988"/>
            <a:ext cx="507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>
                <a:solidFill>
                  <a:schemeClr val="accent2"/>
                </a:solidFill>
              </a:rPr>
              <a:t>Recommended Categorization Phases</a:t>
            </a:r>
            <a:endParaRPr lang="bg-BG" altLang="bg-BG">
              <a:solidFill>
                <a:schemeClr val="accent2"/>
              </a:solidFill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612900" y="2565400"/>
            <a:ext cx="3502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dist="38100" sx="1000" sy="1000" algn="tl">
                    <a:srgbClr val="C0C0C0"/>
                  </a:outerShdw>
                </a:effectLst>
              </a:rPr>
              <a:t>Phase II. Mechanism based</a:t>
            </a:r>
            <a:endParaRPr lang="bg-BG" sz="2000" b="1" dirty="0">
              <a:solidFill>
                <a:srgbClr val="FF0000"/>
              </a:solidFill>
              <a:effectLst>
                <a:outerShdw dist="38100" sx="1000" sy="1000" algn="tl">
                  <a:srgbClr val="C0C0C0"/>
                </a:outerShdw>
              </a:effectLst>
            </a:endParaRPr>
          </a:p>
        </p:txBody>
      </p:sp>
      <p:sp>
        <p:nvSpPr>
          <p:cNvPr id="174085" name="Text Box 5"/>
          <p:cNvSpPr txBox="1">
            <a:spLocks noChangeArrowheads="1"/>
          </p:cNvSpPr>
          <p:nvPr/>
        </p:nvSpPr>
        <p:spPr bwMode="auto">
          <a:xfrm>
            <a:off x="2339975" y="774700"/>
            <a:ext cx="29051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0363" indent="-2730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bg-BG" sz="1600"/>
              <a:t>US EPA Categorization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bg-BG" sz="1600"/>
              <a:t>OECD Categorization</a:t>
            </a:r>
            <a:endParaRPr lang="bg-BG" altLang="bg-BG" sz="1600"/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bg-BG" sz="1600"/>
              <a:t>Organic functional group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bg-BG" sz="1600"/>
              <a:t>Structural similarity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bg-BG" sz="1600"/>
              <a:t>ECOSAR</a:t>
            </a:r>
            <a:endParaRPr lang="bg-BG" altLang="bg-BG" sz="1600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693863" y="379413"/>
            <a:ext cx="31765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dist="38100" sx="1000" sy="1000" algn="tl">
                    <a:srgbClr val="C0C0C0"/>
                  </a:outerShdw>
                </a:effectLst>
              </a:rPr>
              <a:t>Phase I. Structure based</a:t>
            </a:r>
            <a:endParaRPr lang="bg-BG" sz="2000" b="1" dirty="0">
              <a:solidFill>
                <a:srgbClr val="FF0000"/>
              </a:solidFill>
              <a:effectLst>
                <a:outerShdw dist="38100" sx="1000" sy="1000" algn="tl">
                  <a:srgbClr val="C0C0C0"/>
                </a:outerShdw>
              </a:effectLst>
            </a:endParaRPr>
          </a:p>
        </p:txBody>
      </p:sp>
      <p:sp>
        <p:nvSpPr>
          <p:cNvPr id="174087" name="Text Box 7"/>
          <p:cNvSpPr txBox="1">
            <a:spLocks noChangeArrowheads="1"/>
          </p:cNvSpPr>
          <p:nvPr/>
        </p:nvSpPr>
        <p:spPr bwMode="auto">
          <a:xfrm>
            <a:off x="539750" y="2154238"/>
            <a:ext cx="5903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/>
              <a:t>Repeating Phase I due to Multifunctionality of chemicals</a:t>
            </a:r>
            <a:endParaRPr lang="bg-BG" altLang="bg-BG"/>
          </a:p>
        </p:txBody>
      </p:sp>
      <p:sp>
        <p:nvSpPr>
          <p:cNvPr id="174088" name="Text Box 6"/>
          <p:cNvSpPr txBox="1">
            <a:spLocks noChangeArrowheads="1"/>
          </p:cNvSpPr>
          <p:nvPr/>
        </p:nvSpPr>
        <p:spPr bwMode="auto">
          <a:xfrm>
            <a:off x="6443663" y="1027113"/>
            <a:ext cx="27003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/>
              <a:t>Broad grouping</a:t>
            </a:r>
          </a:p>
          <a:p>
            <a:pPr eaLnBrk="1" hangingPunct="1"/>
            <a:r>
              <a:rPr lang="en-US" altLang="bg-BG"/>
              <a:t>Endpoint Non-specific</a:t>
            </a:r>
            <a:endParaRPr lang="bg-BG" altLang="bg-BG"/>
          </a:p>
        </p:txBody>
      </p:sp>
      <p:sp>
        <p:nvSpPr>
          <p:cNvPr id="174089" name="Text Box 12"/>
          <p:cNvSpPr txBox="1">
            <a:spLocks noChangeArrowheads="1"/>
          </p:cNvSpPr>
          <p:nvPr/>
        </p:nvSpPr>
        <p:spPr bwMode="auto">
          <a:xfrm>
            <a:off x="6008688" y="3032125"/>
            <a:ext cx="25606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/>
              <a:t>Subcategorization</a:t>
            </a:r>
          </a:p>
          <a:p>
            <a:pPr eaLnBrk="1" hangingPunct="1"/>
            <a:r>
              <a:rPr lang="en-US" altLang="bg-BG"/>
              <a:t>Endpoint Specific</a:t>
            </a:r>
            <a:endParaRPr lang="bg-BG" altLang="bg-BG"/>
          </a:p>
        </p:txBody>
      </p:sp>
      <p:sp>
        <p:nvSpPr>
          <p:cNvPr id="17" name="Trapezoid 16"/>
          <p:cNvSpPr/>
          <p:nvPr/>
        </p:nvSpPr>
        <p:spPr>
          <a:xfrm flipV="1">
            <a:off x="34925" y="71438"/>
            <a:ext cx="6913563" cy="5157787"/>
          </a:xfrm>
          <a:prstGeom prst="trapezoi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bg-BG"/>
          </a:p>
        </p:txBody>
      </p:sp>
      <p:sp>
        <p:nvSpPr>
          <p:cNvPr id="174091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F12A46-D5F0-4970-8D3D-42B517822DB9}" type="slidenum">
              <a:rPr lang="bg-BG" altLang="bg-BG" sz="1400"/>
              <a:pPr algn="r" eaLnBrk="1" hangingPunct="1"/>
              <a:t>142</a:t>
            </a:fld>
            <a:endParaRPr lang="bg-BG" altLang="bg-BG" sz="1400"/>
          </a:p>
        </p:txBody>
      </p:sp>
      <p:sp>
        <p:nvSpPr>
          <p:cNvPr id="174092" name="Text Box 9"/>
          <p:cNvSpPr txBox="1">
            <a:spLocks noChangeArrowheads="1"/>
          </p:cNvSpPr>
          <p:nvPr/>
        </p:nvSpPr>
        <p:spPr bwMode="auto">
          <a:xfrm>
            <a:off x="1733550" y="2997200"/>
            <a:ext cx="409733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60363" indent="-2730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bg-BG" sz="1600"/>
              <a:t>DNA binding mechanism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bg-BG" sz="1600"/>
              <a:t>Protein binding mechanism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bg-BG" sz="1600"/>
              <a:t>Mode of action –acute  aquatic toxicity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bg-BG" sz="1600"/>
              <a:t>Genotoxicity/carcinogenicity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bg-BG" sz="1600"/>
              <a:t>Cramer rules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bg-BG" sz="1600"/>
              <a:t>Verhaar rule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bg-BG" sz="1600"/>
              <a:t>Skin/eye irritation corrosion rules</a:t>
            </a:r>
            <a:endParaRPr lang="bg-BG" altLang="bg-BG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10"/>
          <p:cNvSpPr txBox="1">
            <a:spLocks noChangeArrowheads="1"/>
          </p:cNvSpPr>
          <p:nvPr/>
        </p:nvSpPr>
        <p:spPr bwMode="auto">
          <a:xfrm>
            <a:off x="2016125" y="4797425"/>
            <a:ext cx="28273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/>
              <a:t>Metabolism accounted for</a:t>
            </a:r>
            <a:endParaRPr lang="bg-BG" altLang="bg-BG"/>
          </a:p>
        </p:txBody>
      </p:sp>
      <p:sp>
        <p:nvSpPr>
          <p:cNvPr id="175107" name="Text Box 3"/>
          <p:cNvSpPr txBox="1">
            <a:spLocks noChangeArrowheads="1"/>
          </p:cNvSpPr>
          <p:nvPr/>
        </p:nvSpPr>
        <p:spPr bwMode="auto">
          <a:xfrm>
            <a:off x="1323975" y="26988"/>
            <a:ext cx="507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>
                <a:solidFill>
                  <a:schemeClr val="accent2"/>
                </a:solidFill>
              </a:rPr>
              <a:t>Recommended Categorization Phases</a:t>
            </a:r>
            <a:endParaRPr lang="bg-BG" altLang="bg-BG">
              <a:solidFill>
                <a:schemeClr val="accent2"/>
              </a:solidFill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612900" y="2565400"/>
            <a:ext cx="3502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dist="38100" sx="1000" sy="1000" algn="tl">
                    <a:srgbClr val="C0C0C0"/>
                  </a:outerShdw>
                </a:effectLst>
              </a:rPr>
              <a:t>Phase II. Mechanism based</a:t>
            </a:r>
            <a:endParaRPr lang="bg-BG" sz="2000" b="1" dirty="0">
              <a:solidFill>
                <a:srgbClr val="FF0000"/>
              </a:solidFill>
              <a:effectLst>
                <a:outerShdw dist="38100" sx="1000" sy="1000" algn="tl">
                  <a:srgbClr val="C0C0C0"/>
                </a:outerShdw>
              </a:effectLst>
            </a:endParaRPr>
          </a:p>
        </p:txBody>
      </p:sp>
      <p:sp>
        <p:nvSpPr>
          <p:cNvPr id="175109" name="Text Box 9"/>
          <p:cNvSpPr txBox="1">
            <a:spLocks noChangeArrowheads="1"/>
          </p:cNvSpPr>
          <p:nvPr/>
        </p:nvSpPr>
        <p:spPr bwMode="auto">
          <a:xfrm>
            <a:off x="1733550" y="2997200"/>
            <a:ext cx="409733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60363" indent="-2730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bg-BG" sz="1600"/>
              <a:t>DNA binding mechanism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bg-BG" sz="1600"/>
              <a:t>Protein binding mechanism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bg-BG" sz="1600"/>
              <a:t>Mode of action –acute  aquatic toxicity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bg-BG" sz="1600"/>
              <a:t>Genotoxicity/carcinogenicity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bg-BG" sz="1600"/>
              <a:t>Cramer rules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bg-BG" sz="1600"/>
              <a:t>Verhaar rule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bg-BG" sz="1600"/>
              <a:t>Skin/eye irritation corrosion rules</a:t>
            </a:r>
            <a:endParaRPr lang="bg-BG" altLang="bg-BG" sz="1600"/>
          </a:p>
        </p:txBody>
      </p:sp>
      <p:sp>
        <p:nvSpPr>
          <p:cNvPr id="175110" name="Text Box 5"/>
          <p:cNvSpPr txBox="1">
            <a:spLocks noChangeArrowheads="1"/>
          </p:cNvSpPr>
          <p:nvPr/>
        </p:nvSpPr>
        <p:spPr bwMode="auto">
          <a:xfrm>
            <a:off x="2339975" y="774700"/>
            <a:ext cx="29051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0363" indent="-2730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bg-BG" sz="1600"/>
              <a:t>US EPA Categorization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bg-BG" sz="1600"/>
              <a:t>OECD Categorization</a:t>
            </a:r>
            <a:endParaRPr lang="bg-BG" altLang="bg-BG" sz="1600"/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bg-BG" sz="1600"/>
              <a:t>Organic functional group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bg-BG" sz="1600"/>
              <a:t>Structural similarity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bg-BG" sz="1600"/>
              <a:t>ECOSAR</a:t>
            </a:r>
            <a:endParaRPr lang="bg-BG" altLang="bg-BG" sz="1600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693863" y="379413"/>
            <a:ext cx="31765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dist="38100" sx="1000" sy="1000" algn="tl">
                    <a:srgbClr val="C0C0C0"/>
                  </a:outerShdw>
                </a:effectLst>
              </a:rPr>
              <a:t>Phase I. Structure based</a:t>
            </a:r>
            <a:endParaRPr lang="bg-BG" sz="2000" b="1" dirty="0">
              <a:solidFill>
                <a:srgbClr val="FF0000"/>
              </a:solidFill>
              <a:effectLst>
                <a:outerShdw dist="38100" sx="1000" sy="1000" algn="tl">
                  <a:srgbClr val="C0C0C0"/>
                </a:outerShdw>
              </a:effectLst>
            </a:endParaRPr>
          </a:p>
        </p:txBody>
      </p:sp>
      <p:sp>
        <p:nvSpPr>
          <p:cNvPr id="175112" name="Text Box 7"/>
          <p:cNvSpPr txBox="1">
            <a:spLocks noChangeArrowheads="1"/>
          </p:cNvSpPr>
          <p:nvPr/>
        </p:nvSpPr>
        <p:spPr bwMode="auto">
          <a:xfrm>
            <a:off x="539750" y="2154238"/>
            <a:ext cx="5903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/>
              <a:t>Repeating Phase I due to Multifunctionality of chemicals</a:t>
            </a:r>
            <a:endParaRPr lang="bg-BG" altLang="bg-BG"/>
          </a:p>
        </p:txBody>
      </p:sp>
      <p:sp>
        <p:nvSpPr>
          <p:cNvPr id="175113" name="Text Box 6"/>
          <p:cNvSpPr txBox="1">
            <a:spLocks noChangeArrowheads="1"/>
          </p:cNvSpPr>
          <p:nvPr/>
        </p:nvSpPr>
        <p:spPr bwMode="auto">
          <a:xfrm>
            <a:off x="6443663" y="1027113"/>
            <a:ext cx="27003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/>
              <a:t>Broad grouping</a:t>
            </a:r>
          </a:p>
          <a:p>
            <a:pPr eaLnBrk="1" hangingPunct="1"/>
            <a:r>
              <a:rPr lang="en-US" altLang="bg-BG"/>
              <a:t>Endpoint Non-specific</a:t>
            </a:r>
            <a:endParaRPr lang="bg-BG" altLang="bg-BG"/>
          </a:p>
        </p:txBody>
      </p:sp>
      <p:sp>
        <p:nvSpPr>
          <p:cNvPr id="175114" name="Text Box 12"/>
          <p:cNvSpPr txBox="1">
            <a:spLocks noChangeArrowheads="1"/>
          </p:cNvSpPr>
          <p:nvPr/>
        </p:nvSpPr>
        <p:spPr bwMode="auto">
          <a:xfrm>
            <a:off x="6008688" y="3032125"/>
            <a:ext cx="25606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/>
              <a:t>Subcategorization</a:t>
            </a:r>
          </a:p>
          <a:p>
            <a:pPr eaLnBrk="1" hangingPunct="1"/>
            <a:r>
              <a:rPr lang="en-US" altLang="bg-BG"/>
              <a:t>Endpoint Specific</a:t>
            </a:r>
            <a:endParaRPr lang="bg-BG" altLang="bg-BG"/>
          </a:p>
        </p:txBody>
      </p:sp>
      <p:sp>
        <p:nvSpPr>
          <p:cNvPr id="175115" name="Text Box 13"/>
          <p:cNvSpPr txBox="1">
            <a:spLocks noChangeArrowheads="1"/>
          </p:cNvSpPr>
          <p:nvPr/>
        </p:nvSpPr>
        <p:spPr bwMode="auto">
          <a:xfrm>
            <a:off x="5795963" y="5838825"/>
            <a:ext cx="2736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/>
              <a:t>Subcategorization</a:t>
            </a:r>
          </a:p>
          <a:p>
            <a:pPr eaLnBrk="1" hangingPunct="1"/>
            <a:r>
              <a:rPr lang="en-US" altLang="bg-BG"/>
              <a:t>Endpoint Specific</a:t>
            </a:r>
            <a:endParaRPr lang="bg-BG" altLang="bg-BG"/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1416050" y="5300663"/>
            <a:ext cx="4032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dist="38100" sx="1000" sy="1000" algn="tl">
                    <a:srgbClr val="C0C0C0"/>
                  </a:outerShdw>
                </a:effectLst>
              </a:rPr>
              <a:t>Phase III. Eliminating dissimilar chemicals</a:t>
            </a:r>
            <a:endParaRPr lang="bg-BG" sz="2000" b="1" dirty="0">
              <a:solidFill>
                <a:srgbClr val="FF0000"/>
              </a:solidFill>
              <a:effectLst>
                <a:outerShdw dist="38100" sx="1000" sy="1000" algn="tl">
                  <a:srgbClr val="C0C0C0"/>
                </a:outerShdw>
              </a:effectLst>
            </a:endParaRPr>
          </a:p>
        </p:txBody>
      </p:sp>
      <p:sp>
        <p:nvSpPr>
          <p:cNvPr id="175117" name="Text Box 9"/>
          <p:cNvSpPr txBox="1">
            <a:spLocks noChangeArrowheads="1"/>
          </p:cNvSpPr>
          <p:nvPr/>
        </p:nvSpPr>
        <p:spPr bwMode="auto">
          <a:xfrm>
            <a:off x="1927225" y="6092825"/>
            <a:ext cx="314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000"/>
              <a:t>Apply Phase I categorization</a:t>
            </a:r>
          </a:p>
        </p:txBody>
      </p:sp>
      <p:sp>
        <p:nvSpPr>
          <p:cNvPr id="15" name="Trapezoid 14"/>
          <p:cNvSpPr/>
          <p:nvPr/>
        </p:nvSpPr>
        <p:spPr>
          <a:xfrm flipV="1">
            <a:off x="34925" y="71438"/>
            <a:ext cx="6913563" cy="6526212"/>
          </a:xfrm>
          <a:prstGeom prst="trapezoi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bg-BG"/>
          </a:p>
        </p:txBody>
      </p:sp>
      <p:sp>
        <p:nvSpPr>
          <p:cNvPr id="175119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5231EFC-3900-47A6-90C7-8EBD61EAE8A2}" type="slidenum">
              <a:rPr lang="bg-BG" altLang="bg-BG" sz="1400"/>
              <a:pPr algn="r" eaLnBrk="1" hangingPunct="1"/>
              <a:t>143</a:t>
            </a:fld>
            <a:endParaRPr lang="bg-BG" altLang="bg-BG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12"/>
          <p:cNvSpPr>
            <a:spLocks noChangeArrowheads="1"/>
          </p:cNvSpPr>
          <p:nvPr/>
        </p:nvSpPr>
        <p:spPr bwMode="auto">
          <a:xfrm>
            <a:off x="250825" y="188913"/>
            <a:ext cx="88931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Basic guidance for category formation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79388" y="3622675"/>
            <a:ext cx="8640762" cy="3170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Performing categorization:</a:t>
            </a:r>
          </a:p>
          <a:p>
            <a:pPr algn="l">
              <a:defRPr/>
            </a:pPr>
            <a:endParaRPr lang="en-US" sz="2000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346075" indent="-346075" algn="l">
              <a:buFont typeface="+mj-lt"/>
              <a:buAutoNum type="arabicPeriod"/>
              <a:defRPr/>
            </a:pPr>
            <a:r>
              <a:rPr lang="en-US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The categorization phases should be applied successively</a:t>
            </a:r>
          </a:p>
          <a:p>
            <a:pPr marL="346075" indent="-346075" algn="l">
              <a:buFont typeface="+mj-lt"/>
              <a:buAutoNum type="arabicPeriod"/>
              <a:defRPr/>
            </a:pPr>
            <a:r>
              <a:rPr lang="en-US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The application order of the phases depend on the specificity of the data gap filling performed (data availability, endpoint specificity)</a:t>
            </a:r>
          </a:p>
          <a:p>
            <a:pPr marL="346075" indent="-346075" algn="l">
              <a:buFont typeface="+mj-lt"/>
              <a:buAutoNum type="arabicPeriod"/>
              <a:defRPr/>
            </a:pPr>
            <a:r>
              <a:rPr lang="en-US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More categories of same phase could be used in forming categories</a:t>
            </a:r>
          </a:p>
          <a:p>
            <a:pPr marL="346075" indent="-346075" algn="l">
              <a:buFont typeface="+mj-lt"/>
              <a:buAutoNum type="arabicPeriod"/>
              <a:defRPr/>
            </a:pPr>
            <a:r>
              <a:rPr lang="en-US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Some of the phases could be skipped if consistency of category members is reached</a:t>
            </a:r>
          </a:p>
          <a:p>
            <a:pPr marL="346075" indent="-346075" algn="l">
              <a:buFont typeface="+mj-lt"/>
              <a:buAutoNum type="arabicPeriod"/>
              <a:defRPr/>
            </a:pPr>
            <a:r>
              <a:rPr lang="en-US" sz="2000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Subcategorization</a:t>
            </a:r>
            <a:r>
              <a:rPr lang="en-US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should be applied at Data gap filling stage</a:t>
            </a:r>
          </a:p>
          <a:p>
            <a:pPr marL="346075" indent="-346075" algn="l">
              <a:buFont typeface="+mj-lt"/>
              <a:buAutoNum type="arabicPeriod"/>
              <a:defRPr/>
            </a:pPr>
            <a:endParaRPr lang="en-US" sz="2000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176132" name="Slide Number Placeholder 4"/>
          <p:cNvSpPr txBox="1">
            <a:spLocks noGrp="1"/>
          </p:cNvSpPr>
          <p:nvPr/>
        </p:nvSpPr>
        <p:spPr bwMode="auto">
          <a:xfrm>
            <a:off x="6553200" y="6408738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CDDF7F6-3B89-4B0B-B6C6-EF1CC0BE22BE}" type="slidenum">
              <a:rPr lang="bg-BG" altLang="bg-BG" sz="1400"/>
              <a:pPr algn="r" eaLnBrk="1" hangingPunct="1"/>
              <a:t>144</a:t>
            </a:fld>
            <a:endParaRPr lang="bg-BG" altLang="bg-BG" sz="140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60338" y="1125538"/>
            <a:ext cx="880427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Suitable categorization phases:</a:t>
            </a:r>
          </a:p>
          <a:p>
            <a:pPr algn="l">
              <a:defRPr/>
            </a:pPr>
            <a:endParaRPr lang="en-US" sz="20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346075" indent="-346075" algn="l">
              <a:buFont typeface="+mj-lt"/>
              <a:buAutoNum type="arabicPeriod"/>
              <a:defRPr/>
            </a:pPr>
            <a:r>
              <a:rPr lang="en-US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Phase I. Endpoint non-specific - structure-related profilers (primary categorization)</a:t>
            </a:r>
          </a:p>
          <a:p>
            <a:pPr marL="346075" indent="-346075" algn="l">
              <a:buFont typeface="+mj-lt"/>
              <a:buAutoNum type="arabicPeriod"/>
              <a:defRPr/>
            </a:pPr>
            <a:r>
              <a:rPr lang="en-US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Phase II. Endpoint specific profilers (for subcategorization) – based on endpoint driving interaction mechanisms</a:t>
            </a:r>
          </a:p>
          <a:p>
            <a:pPr marL="346075" indent="-346075" algn="l">
              <a:buFont typeface="+mj-lt"/>
              <a:buAutoNum type="arabicPeriod"/>
              <a:defRPr/>
            </a:pPr>
            <a:r>
              <a:rPr lang="en-US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Phase II. Additional structure-related profilers, to further eliminate dissimilar chemicals (to increase the consistency of category)</a:t>
            </a:r>
          </a:p>
          <a:p>
            <a:pPr marL="346075" indent="-346075" algn="l">
              <a:buFont typeface="+mj-lt"/>
              <a:buAutoNum type="arabicPeriod"/>
              <a:defRPr/>
            </a:pPr>
            <a:endParaRPr lang="en-US" sz="20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4"/>
          <p:cNvSpPr>
            <a:spLocks noChangeArrowheads="1"/>
          </p:cNvSpPr>
          <p:nvPr/>
        </p:nvSpPr>
        <p:spPr bwMode="auto">
          <a:xfrm>
            <a:off x="0" y="61436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4035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630F5EA3-3889-488C-8BD2-778148E1A426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15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1528763"/>
            <a:ext cx="574357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684213" y="333375"/>
            <a:ext cx="7991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Download statistics of QSAR Toolbox 3.x by registered users worldwide</a:t>
            </a:r>
          </a:p>
          <a:p>
            <a:pPr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(March 2017)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4"/>
          <p:cNvSpPr>
            <a:spLocks noChangeArrowheads="1"/>
          </p:cNvSpPr>
          <p:nvPr/>
        </p:nvSpPr>
        <p:spPr bwMode="auto">
          <a:xfrm>
            <a:off x="0" y="61436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5059" name="Rectangle 25"/>
          <p:cNvSpPr>
            <a:spLocks noChangeArrowheads="1"/>
          </p:cNvSpPr>
          <p:nvPr/>
        </p:nvSpPr>
        <p:spPr bwMode="auto">
          <a:xfrm>
            <a:off x="0" y="93821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5060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2674E95-F712-457A-9600-C0A52577FFBA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16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06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1509713"/>
            <a:ext cx="5934075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Rectangle 4"/>
          <p:cNvSpPr>
            <a:spLocks noChangeArrowheads="1"/>
          </p:cNvSpPr>
          <p:nvPr/>
        </p:nvSpPr>
        <p:spPr bwMode="auto">
          <a:xfrm>
            <a:off x="684213" y="333375"/>
            <a:ext cx="7991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Download statistics of QSAR Toolbox 3.x by registered users worldwide</a:t>
            </a:r>
          </a:p>
          <a:p>
            <a:pPr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(March 2017)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196975"/>
            <a:ext cx="9144000" cy="4968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CB4205E-B1F1-4E28-A284-D68D01EBDBC4}" type="slidenum">
              <a:rPr lang="bg-BG" altLang="bg-BG" sz="14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17</a:t>
            </a:fld>
            <a:endParaRPr lang="bg-BG" altLang="bg-BG" sz="140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84" name="Rectangle 6"/>
          <p:cNvSpPr>
            <a:spLocks noChangeArrowheads="1"/>
          </p:cNvSpPr>
          <p:nvPr/>
        </p:nvSpPr>
        <p:spPr bwMode="auto">
          <a:xfrm>
            <a:off x="179388" y="188913"/>
            <a:ext cx="87852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QSAR and read-across based submissions to the ECHA </a:t>
            </a:r>
          </a:p>
          <a:p>
            <a:pPr eaLnBrk="1" hangingPunct="1"/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For existing substances at or above 1000 tpa*</a:t>
            </a:r>
          </a:p>
          <a:p>
            <a:pPr eaLnBrk="1" hangingPunct="1"/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(2011 ECHA report)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85" name="Rectangle 12"/>
          <p:cNvSpPr>
            <a:spLocks noChangeArrowheads="1"/>
          </p:cNvSpPr>
          <p:nvPr/>
        </p:nvSpPr>
        <p:spPr bwMode="auto">
          <a:xfrm>
            <a:off x="250825" y="6273800"/>
            <a:ext cx="6481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ENV = environmental endpoint; HH = human health endpoint</a:t>
            </a:r>
            <a:endParaRPr lang="bg-BG" altLang="bg-BG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86" name="Rectangle 14"/>
          <p:cNvSpPr>
            <a:spLocks noChangeArrowheads="1"/>
          </p:cNvSpPr>
          <p:nvPr/>
        </p:nvSpPr>
        <p:spPr bwMode="auto">
          <a:xfrm>
            <a:off x="250825" y="6556375"/>
            <a:ext cx="53117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*H. Spielmann et al. ATLA 39, 481–493, 2011</a:t>
            </a:r>
            <a:endParaRPr lang="bg-BG" altLang="bg-BG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6087" name="Chart 6"/>
          <p:cNvGraphicFramePr>
            <a:graphicFrameLocks/>
          </p:cNvGraphicFramePr>
          <p:nvPr/>
        </p:nvGraphicFramePr>
        <p:xfrm>
          <a:off x="128588" y="1362075"/>
          <a:ext cx="8850312" cy="457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8" r:id="rId3" imgW="8852159" imgH="4578493" progId="Excel.Chart.8">
                  <p:embed/>
                </p:oleObj>
              </mc:Choice>
              <mc:Fallback>
                <p:oleObj r:id="rId3" imgW="8852159" imgH="4578493" progId="Excel.Chart.8">
                  <p:embed/>
                  <p:pic>
                    <p:nvPicPr>
                      <p:cNvPr id="0" name="Char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8" y="1362075"/>
                        <a:ext cx="8850312" cy="457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2"/>
          <p:cNvSpPr>
            <a:spLocks noChangeArrowheads="1"/>
          </p:cNvSpPr>
          <p:nvPr/>
        </p:nvSpPr>
        <p:spPr bwMode="auto">
          <a:xfrm>
            <a:off x="3348038" y="1125538"/>
            <a:ext cx="2376487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bg-BG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Outlook</a:t>
            </a:r>
            <a:endParaRPr lang="en-US" altLang="bg-BG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07" name="Rectangle 12"/>
          <p:cNvSpPr>
            <a:spLocks noChangeArrowheads="1"/>
          </p:cNvSpPr>
          <p:nvPr/>
        </p:nvSpPr>
        <p:spPr bwMode="auto">
          <a:xfrm>
            <a:off x="2339975" y="2249488"/>
            <a:ext cx="49688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bg-BG" sz="280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</a:t>
            </a:r>
          </a:p>
          <a:p>
            <a:pPr algn="just" eaLnBrk="1" hangingPunct="1"/>
            <a:r>
              <a:rPr lang="en-US" altLang="bg-BG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scheme and workflow</a:t>
            </a:r>
          </a:p>
          <a:p>
            <a:pPr algn="just" eaLnBrk="1" hangingPunct="1"/>
            <a:r>
              <a:rPr lang="en-US" altLang="bg-BG" sz="2800">
                <a:latin typeface="Times New Roman" panose="02020603050405020304" pitchFamily="18" charset="0"/>
                <a:cs typeface="Times New Roman" panose="02020603050405020304" pitchFamily="18" charset="0"/>
              </a:rPr>
              <a:t>Basic functionalities</a:t>
            </a:r>
          </a:p>
          <a:p>
            <a:pPr algn="just" eaLnBrk="1" hangingPunct="1"/>
            <a:r>
              <a:rPr lang="en-US" altLang="bg-BG" sz="2800">
                <a:latin typeface="Times New Roman" panose="02020603050405020304" pitchFamily="18" charset="0"/>
                <a:cs typeface="Times New Roman" panose="02020603050405020304" pitchFamily="18" charset="0"/>
              </a:rPr>
              <a:t>Forming categories</a:t>
            </a:r>
          </a:p>
        </p:txBody>
      </p:sp>
      <p:sp>
        <p:nvSpPr>
          <p:cNvPr id="4710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4F227736-E26C-49FA-ACC7-6F44678DE061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18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ChangeArrowheads="1"/>
          </p:cNvSpPr>
          <p:nvPr/>
        </p:nvSpPr>
        <p:spPr bwMode="auto">
          <a:xfrm>
            <a:off x="2700338" y="2708275"/>
            <a:ext cx="40322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en-GB" altLang="bg-BG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Theoretical knowledge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altLang="bg-BG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Empiric knowledge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altLang="bg-BG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Computational methods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altLang="bg-BG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 technologies.</a:t>
            </a:r>
          </a:p>
        </p:txBody>
      </p:sp>
      <p:sp>
        <p:nvSpPr>
          <p:cNvPr id="48131" name="Text Box 2"/>
          <p:cNvSpPr txBox="1">
            <a:spLocks noChangeArrowheads="1"/>
          </p:cNvSpPr>
          <p:nvPr/>
        </p:nvSpPr>
        <p:spPr bwMode="auto">
          <a:xfrm>
            <a:off x="468313" y="836613"/>
            <a:ext cx="8137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bg-BG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General Scheme</a:t>
            </a:r>
            <a:endParaRPr lang="bg-BG" altLang="bg-BG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3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47401006-8C96-4B5A-BC96-1D6EDCAF560C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19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527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12"/>
          <p:cNvSpPr>
            <a:spLocks noChangeArrowheads="1"/>
          </p:cNvSpPr>
          <p:nvPr/>
        </p:nvSpPr>
        <p:spPr bwMode="auto">
          <a:xfrm>
            <a:off x="3348038" y="1125538"/>
            <a:ext cx="2376487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bg-BG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Outlook</a:t>
            </a:r>
            <a:endParaRPr lang="en-US" altLang="bg-BG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4" name="Rectangle 12"/>
          <p:cNvSpPr>
            <a:spLocks noChangeArrowheads="1"/>
          </p:cNvSpPr>
          <p:nvPr/>
        </p:nvSpPr>
        <p:spPr bwMode="auto">
          <a:xfrm>
            <a:off x="2339975" y="2249488"/>
            <a:ext cx="49688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bg-BG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Description</a:t>
            </a:r>
          </a:p>
          <a:p>
            <a:pPr algn="just" eaLnBrk="1" hangingPunct="1"/>
            <a:r>
              <a:rPr lang="en-US" altLang="bg-BG" sz="2800">
                <a:latin typeface="Times New Roman" panose="02020603050405020304" pitchFamily="18" charset="0"/>
                <a:cs typeface="Times New Roman" panose="02020603050405020304" pitchFamily="18" charset="0"/>
              </a:rPr>
              <a:t>General scheme and workflow</a:t>
            </a:r>
          </a:p>
          <a:p>
            <a:pPr algn="just" eaLnBrk="1" hangingPunct="1"/>
            <a:r>
              <a:rPr lang="en-US" altLang="bg-BG" sz="2800">
                <a:latin typeface="Times New Roman" panose="02020603050405020304" pitchFamily="18" charset="0"/>
                <a:cs typeface="Times New Roman" panose="02020603050405020304" pitchFamily="18" charset="0"/>
              </a:rPr>
              <a:t>Basic functionalities</a:t>
            </a:r>
          </a:p>
          <a:p>
            <a:pPr algn="just" eaLnBrk="1" hangingPunct="1"/>
            <a:r>
              <a:rPr lang="en-US" altLang="bg-BG" sz="2800">
                <a:latin typeface="Times New Roman" panose="02020603050405020304" pitchFamily="18" charset="0"/>
                <a:cs typeface="Times New Roman" panose="02020603050405020304" pitchFamily="18" charset="0"/>
              </a:rPr>
              <a:t>Forming categories</a:t>
            </a:r>
          </a:p>
        </p:txBody>
      </p:sp>
      <p:sp>
        <p:nvSpPr>
          <p:cNvPr id="30725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60244E5-07E4-44CA-BCE6-5B2013F8FA83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2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28"/>
          <p:cNvSpPr txBox="1">
            <a:spLocks noChangeArrowheads="1"/>
          </p:cNvSpPr>
          <p:nvPr/>
        </p:nvSpPr>
        <p:spPr bwMode="auto">
          <a:xfrm>
            <a:off x="2298700" y="0"/>
            <a:ext cx="833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40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  <a:endParaRPr lang="bg-BG" altLang="bg-BG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2179638" y="46038"/>
            <a:ext cx="71437" cy="357187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/>
          </a:p>
        </p:txBody>
      </p:sp>
      <p:sp>
        <p:nvSpPr>
          <p:cNvPr id="4915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7169CA3-36AA-48FD-A5CF-4E50D4A10DCB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20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17"/>
          <p:cNvGrpSpPr>
            <a:grpSpLocks/>
          </p:cNvGrpSpPr>
          <p:nvPr/>
        </p:nvGrpSpPr>
        <p:grpSpPr bwMode="auto">
          <a:xfrm>
            <a:off x="355600" y="857250"/>
            <a:ext cx="1431925" cy="2286000"/>
            <a:chOff x="1141451" y="642918"/>
            <a:chExt cx="1431813" cy="2286016"/>
          </a:xfrm>
        </p:grpSpPr>
        <p:sp>
          <p:nvSpPr>
            <p:cNvPr id="6" name="Can 5"/>
            <p:cNvSpPr/>
            <p:nvPr/>
          </p:nvSpPr>
          <p:spPr>
            <a:xfrm>
              <a:off x="1142976" y="642918"/>
              <a:ext cx="1428760" cy="2286016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187" name="TextBox 11"/>
            <p:cNvSpPr txBox="1">
              <a:spLocks noChangeArrowheads="1"/>
            </p:cNvSpPr>
            <p:nvPr/>
          </p:nvSpPr>
          <p:spPr bwMode="auto">
            <a:xfrm>
              <a:off x="1141451" y="1357298"/>
              <a:ext cx="1431813" cy="677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Knowledge </a:t>
              </a:r>
            </a:p>
            <a:p>
              <a:pPr eaLnBrk="1" hangingPunct="1"/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Arc 26"/>
          <p:cNvSpPr/>
          <p:nvPr/>
        </p:nvSpPr>
        <p:spPr>
          <a:xfrm flipH="1">
            <a:off x="1000125" y="431800"/>
            <a:ext cx="2357438" cy="928688"/>
          </a:xfrm>
          <a:prstGeom prst="arc">
            <a:avLst>
              <a:gd name="adj1" fmla="val 16200000"/>
              <a:gd name="adj2" fmla="val 21360567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/>
          </a:p>
        </p:txBody>
      </p:sp>
      <p:sp>
        <p:nvSpPr>
          <p:cNvPr id="28" name="Down Arrow 27"/>
          <p:cNvSpPr/>
          <p:nvPr/>
        </p:nvSpPr>
        <p:spPr>
          <a:xfrm>
            <a:off x="2179638" y="46038"/>
            <a:ext cx="71437" cy="357187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/>
          </a:p>
        </p:txBody>
      </p:sp>
      <p:sp>
        <p:nvSpPr>
          <p:cNvPr id="50181" name="Rectangle 1"/>
          <p:cNvSpPr>
            <a:spLocks noChangeArrowheads="1"/>
          </p:cNvSpPr>
          <p:nvPr/>
        </p:nvSpPr>
        <p:spPr bwMode="auto">
          <a:xfrm>
            <a:off x="2071688" y="989013"/>
            <a:ext cx="621506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2286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Char char="•"/>
            </a:pPr>
            <a:r>
              <a:rPr lang="en-US" altLang="bg-B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the chemical included in regulatory or chemical categories?</a:t>
            </a:r>
            <a:endParaRPr lang="bg-BG" altLang="bg-B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Char char="•"/>
            </a:pPr>
            <a:endParaRPr lang="bg-BG" altLang="bg-B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Char char="•"/>
            </a:pPr>
            <a:r>
              <a:rPr lang="en-US" altLang="bg-B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Could this chemical interact with DNA or specific proteins?</a:t>
            </a:r>
          </a:p>
          <a:p>
            <a:pPr algn="just" eaLnBrk="1" hangingPunct="1">
              <a:buFontTx/>
              <a:buChar char="•"/>
            </a:pPr>
            <a:endParaRPr lang="bg-BG" altLang="bg-B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Char char="•"/>
            </a:pPr>
            <a:r>
              <a:rPr lang="en-US" altLang="bg-B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Could this chemical cause adverse effects?</a:t>
            </a:r>
          </a:p>
          <a:p>
            <a:pPr algn="just" eaLnBrk="1" hangingPunct="1">
              <a:buFontTx/>
              <a:buChar char="•"/>
            </a:pPr>
            <a:endParaRPr lang="bg-BG" altLang="bg-B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Char char="•"/>
            </a:pPr>
            <a:r>
              <a:rPr lang="en-US" altLang="bg-B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the effect due to parent chemical or its metabolites?</a:t>
            </a:r>
          </a:p>
        </p:txBody>
      </p:sp>
      <p:sp>
        <p:nvSpPr>
          <p:cNvPr id="50182" name="TextBox 28"/>
          <p:cNvSpPr txBox="1">
            <a:spLocks noChangeArrowheads="1"/>
          </p:cNvSpPr>
          <p:nvPr/>
        </p:nvSpPr>
        <p:spPr bwMode="auto">
          <a:xfrm>
            <a:off x="2298700" y="0"/>
            <a:ext cx="833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40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  <a:endParaRPr lang="bg-BG" altLang="bg-BG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8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514930B-ED38-4017-AADD-11AA6B2C6C5B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21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17"/>
          <p:cNvGrpSpPr>
            <a:grpSpLocks/>
          </p:cNvGrpSpPr>
          <p:nvPr/>
        </p:nvGrpSpPr>
        <p:grpSpPr bwMode="auto">
          <a:xfrm>
            <a:off x="357188" y="857250"/>
            <a:ext cx="1428750" cy="2286000"/>
            <a:chOff x="1142976" y="642918"/>
            <a:chExt cx="1428760" cy="2286016"/>
          </a:xfrm>
        </p:grpSpPr>
        <p:sp>
          <p:nvSpPr>
            <p:cNvPr id="6" name="Can 5"/>
            <p:cNvSpPr/>
            <p:nvPr/>
          </p:nvSpPr>
          <p:spPr>
            <a:xfrm>
              <a:off x="1142976" y="642918"/>
              <a:ext cx="1428760" cy="2286016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217" name="TextBox 11"/>
            <p:cNvSpPr txBox="1">
              <a:spLocks noChangeArrowheads="1"/>
            </p:cNvSpPr>
            <p:nvPr/>
          </p:nvSpPr>
          <p:spPr bwMode="auto">
            <a:xfrm>
              <a:off x="1188135" y="1357298"/>
              <a:ext cx="133844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Knowledge </a:t>
              </a:r>
            </a:p>
            <a:p>
              <a:pPr eaLnBrk="1" hangingPunct="1"/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203" name="Group 19"/>
          <p:cNvGrpSpPr>
            <a:grpSpLocks/>
          </p:cNvGrpSpPr>
          <p:nvPr/>
        </p:nvGrpSpPr>
        <p:grpSpPr bwMode="auto">
          <a:xfrm>
            <a:off x="2643188" y="857250"/>
            <a:ext cx="1446212" cy="2286000"/>
            <a:chOff x="3000364" y="714356"/>
            <a:chExt cx="1446911" cy="2286016"/>
          </a:xfrm>
        </p:grpSpPr>
        <p:sp>
          <p:nvSpPr>
            <p:cNvPr id="21" name="Can 20"/>
            <p:cNvSpPr/>
            <p:nvPr/>
          </p:nvSpPr>
          <p:spPr>
            <a:xfrm>
              <a:off x="3000364" y="714356"/>
              <a:ext cx="1428760" cy="2286016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213" name="TextBox 21"/>
            <p:cNvSpPr txBox="1">
              <a:spLocks noChangeArrowheads="1"/>
            </p:cNvSpPr>
            <p:nvPr/>
          </p:nvSpPr>
          <p:spPr bwMode="auto">
            <a:xfrm>
              <a:off x="3018273" y="1357299"/>
              <a:ext cx="1429002" cy="646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Experimental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Data </a:t>
              </a:r>
            </a:p>
          </p:txBody>
        </p:sp>
      </p:grpSp>
      <p:sp>
        <p:nvSpPr>
          <p:cNvPr id="26" name="Arc 25"/>
          <p:cNvSpPr/>
          <p:nvPr/>
        </p:nvSpPr>
        <p:spPr>
          <a:xfrm>
            <a:off x="1062038" y="431800"/>
            <a:ext cx="2357437" cy="928688"/>
          </a:xfrm>
          <a:prstGeom prst="arc">
            <a:avLst>
              <a:gd name="adj1" fmla="val 16200000"/>
              <a:gd name="adj2" fmla="val 21360567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Arc 26"/>
          <p:cNvSpPr/>
          <p:nvPr/>
        </p:nvSpPr>
        <p:spPr>
          <a:xfrm flipH="1">
            <a:off x="1000125" y="431800"/>
            <a:ext cx="2357438" cy="928688"/>
          </a:xfrm>
          <a:prstGeom prst="arc">
            <a:avLst>
              <a:gd name="adj1" fmla="val 16200000"/>
              <a:gd name="adj2" fmla="val 21360567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Down Arrow 27"/>
          <p:cNvSpPr/>
          <p:nvPr/>
        </p:nvSpPr>
        <p:spPr>
          <a:xfrm>
            <a:off x="2179638" y="46038"/>
            <a:ext cx="71437" cy="357187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/>
          </a:p>
        </p:txBody>
      </p:sp>
      <p:sp>
        <p:nvSpPr>
          <p:cNvPr id="51207" name="Rectangle 1"/>
          <p:cNvSpPr>
            <a:spLocks noChangeArrowheads="1"/>
          </p:cNvSpPr>
          <p:nvPr/>
        </p:nvSpPr>
        <p:spPr bwMode="auto">
          <a:xfrm>
            <a:off x="2339975" y="4221163"/>
            <a:ext cx="6118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2286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Char char="•"/>
            </a:pPr>
            <a:r>
              <a:rPr lang="en-US" altLang="bg-B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Are data available for assessed endpoints of target chemical?</a:t>
            </a:r>
          </a:p>
          <a:p>
            <a:pPr algn="just" eaLnBrk="1" hangingPunct="1">
              <a:buFontTx/>
              <a:buChar char="•"/>
            </a:pPr>
            <a:endParaRPr lang="bg-BG" altLang="bg-B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Char char="•"/>
            </a:pPr>
            <a:r>
              <a:rPr lang="en-US" altLang="bg-B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information for the data sources available?</a:t>
            </a:r>
          </a:p>
        </p:txBody>
      </p:sp>
      <p:sp>
        <p:nvSpPr>
          <p:cNvPr id="51208" name="TextBox 28"/>
          <p:cNvSpPr txBox="1">
            <a:spLocks noChangeArrowheads="1"/>
          </p:cNvSpPr>
          <p:nvPr/>
        </p:nvSpPr>
        <p:spPr bwMode="auto">
          <a:xfrm>
            <a:off x="2298700" y="0"/>
            <a:ext cx="833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40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  <a:endParaRPr lang="bg-BG" altLang="bg-BG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0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923A427-75A4-46C4-819F-6BC9B93BB653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22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17"/>
          <p:cNvGrpSpPr>
            <a:grpSpLocks/>
          </p:cNvGrpSpPr>
          <p:nvPr/>
        </p:nvGrpSpPr>
        <p:grpSpPr bwMode="auto">
          <a:xfrm>
            <a:off x="357188" y="857250"/>
            <a:ext cx="1428750" cy="2286000"/>
            <a:chOff x="1142976" y="642918"/>
            <a:chExt cx="1428760" cy="2286016"/>
          </a:xfrm>
        </p:grpSpPr>
        <p:sp>
          <p:nvSpPr>
            <p:cNvPr id="6" name="Can 5"/>
            <p:cNvSpPr/>
            <p:nvPr/>
          </p:nvSpPr>
          <p:spPr>
            <a:xfrm>
              <a:off x="1142976" y="642918"/>
              <a:ext cx="1428760" cy="2286016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245" name="TextBox 11"/>
            <p:cNvSpPr txBox="1">
              <a:spLocks noChangeArrowheads="1"/>
            </p:cNvSpPr>
            <p:nvPr/>
          </p:nvSpPr>
          <p:spPr bwMode="auto">
            <a:xfrm>
              <a:off x="1203968" y="1357298"/>
              <a:ext cx="1306777" cy="646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Knowledge </a:t>
              </a:r>
            </a:p>
            <a:p>
              <a:pPr eaLnBrk="1" hangingPunct="1"/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227" name="Group 19"/>
          <p:cNvGrpSpPr>
            <a:grpSpLocks/>
          </p:cNvGrpSpPr>
          <p:nvPr/>
        </p:nvGrpSpPr>
        <p:grpSpPr bwMode="auto">
          <a:xfrm>
            <a:off x="2643188" y="857250"/>
            <a:ext cx="1446212" cy="2286000"/>
            <a:chOff x="3000364" y="714356"/>
            <a:chExt cx="1446911" cy="2286016"/>
          </a:xfrm>
        </p:grpSpPr>
        <p:sp>
          <p:nvSpPr>
            <p:cNvPr id="21" name="Can 20"/>
            <p:cNvSpPr/>
            <p:nvPr/>
          </p:nvSpPr>
          <p:spPr>
            <a:xfrm>
              <a:off x="3000364" y="714356"/>
              <a:ext cx="1428760" cy="2286016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241" name="TextBox 21"/>
            <p:cNvSpPr txBox="1">
              <a:spLocks noChangeArrowheads="1"/>
            </p:cNvSpPr>
            <p:nvPr/>
          </p:nvSpPr>
          <p:spPr bwMode="auto">
            <a:xfrm>
              <a:off x="3018273" y="1357299"/>
              <a:ext cx="1429002" cy="646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Experimental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Data </a:t>
              </a:r>
            </a:p>
          </p:txBody>
        </p:sp>
      </p:grpSp>
      <p:sp>
        <p:nvSpPr>
          <p:cNvPr id="26" name="Arc 25"/>
          <p:cNvSpPr/>
          <p:nvPr/>
        </p:nvSpPr>
        <p:spPr>
          <a:xfrm>
            <a:off x="1062038" y="431800"/>
            <a:ext cx="2357437" cy="928688"/>
          </a:xfrm>
          <a:prstGeom prst="arc">
            <a:avLst>
              <a:gd name="adj1" fmla="val 16200000"/>
              <a:gd name="adj2" fmla="val 21360567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Arc 26"/>
          <p:cNvSpPr/>
          <p:nvPr/>
        </p:nvSpPr>
        <p:spPr>
          <a:xfrm flipH="1">
            <a:off x="1000125" y="431800"/>
            <a:ext cx="2357438" cy="928688"/>
          </a:xfrm>
          <a:prstGeom prst="arc">
            <a:avLst>
              <a:gd name="adj1" fmla="val 16200000"/>
              <a:gd name="adj2" fmla="val 21360567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Down Arrow 27"/>
          <p:cNvSpPr/>
          <p:nvPr/>
        </p:nvSpPr>
        <p:spPr>
          <a:xfrm>
            <a:off x="2179638" y="46038"/>
            <a:ext cx="71437" cy="357187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/>
          </a:p>
        </p:txBody>
      </p:sp>
      <p:grpSp>
        <p:nvGrpSpPr>
          <p:cNvPr id="52231" name="Group 12"/>
          <p:cNvGrpSpPr>
            <a:grpSpLocks/>
          </p:cNvGrpSpPr>
          <p:nvPr/>
        </p:nvGrpSpPr>
        <p:grpSpPr bwMode="auto">
          <a:xfrm>
            <a:off x="214313" y="4000500"/>
            <a:ext cx="1643062" cy="2643188"/>
            <a:chOff x="1142976" y="3929066"/>
            <a:chExt cx="1643074" cy="2643206"/>
          </a:xfrm>
        </p:grpSpPr>
        <p:sp>
          <p:nvSpPr>
            <p:cNvPr id="14" name="Rectangle 13"/>
            <p:cNvSpPr/>
            <p:nvPr/>
          </p:nvSpPr>
          <p:spPr>
            <a:xfrm>
              <a:off x="1142976" y="3929066"/>
              <a:ext cx="1643074" cy="264320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237" name="TextBox 14"/>
            <p:cNvSpPr txBox="1">
              <a:spLocks noChangeArrowheads="1"/>
            </p:cNvSpPr>
            <p:nvPr/>
          </p:nvSpPr>
          <p:spPr bwMode="auto">
            <a:xfrm>
              <a:off x="1192503" y="4357694"/>
              <a:ext cx="1544023" cy="646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Categorization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tools</a:t>
              </a:r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Down Arrow 15"/>
          <p:cNvSpPr/>
          <p:nvPr/>
        </p:nvSpPr>
        <p:spPr>
          <a:xfrm>
            <a:off x="1000125" y="3286125"/>
            <a:ext cx="71438" cy="5715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33" name="Rectangle 1"/>
          <p:cNvSpPr>
            <a:spLocks noChangeArrowheads="1"/>
          </p:cNvSpPr>
          <p:nvPr/>
        </p:nvSpPr>
        <p:spPr bwMode="auto">
          <a:xfrm>
            <a:off x="2000250" y="3638550"/>
            <a:ext cx="69643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2286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Char char="•"/>
            </a:pPr>
            <a:r>
              <a:rPr lang="en-US" altLang="bg-B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Search for possible analogues using existing categorization schemes</a:t>
            </a:r>
          </a:p>
          <a:p>
            <a:pPr algn="just" eaLnBrk="1" hangingPunct="1">
              <a:buFontTx/>
              <a:buChar char="•"/>
            </a:pPr>
            <a:endParaRPr lang="bg-BG" altLang="bg-B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Char char="•"/>
            </a:pPr>
            <a:r>
              <a:rPr lang="en-US" altLang="bg-B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Group chemicals based on common chemical/toxicological  mechanisms  and/or metabolism</a:t>
            </a:r>
          </a:p>
          <a:p>
            <a:pPr algn="just" eaLnBrk="1" hangingPunct="1">
              <a:buFontTx/>
              <a:buChar char="•"/>
            </a:pPr>
            <a:endParaRPr lang="bg-BG" altLang="bg-B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Char char="•"/>
            </a:pPr>
            <a:r>
              <a:rPr lang="en-US" altLang="bg-B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Design a data matrix of a chemical category</a:t>
            </a:r>
          </a:p>
          <a:p>
            <a:pPr algn="just" eaLnBrk="1" hangingPunct="1">
              <a:buFontTx/>
              <a:buChar char="•"/>
            </a:pPr>
            <a:endParaRPr lang="bg-BG" altLang="bg-B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Char char="•"/>
            </a:pPr>
            <a:r>
              <a:rPr lang="en-US" altLang="bg-B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Set the endpoints hierarchy in the data matrix</a:t>
            </a:r>
          </a:p>
        </p:txBody>
      </p:sp>
      <p:sp>
        <p:nvSpPr>
          <p:cNvPr id="52234" name="TextBox 28"/>
          <p:cNvSpPr txBox="1">
            <a:spLocks noChangeArrowheads="1"/>
          </p:cNvSpPr>
          <p:nvPr/>
        </p:nvSpPr>
        <p:spPr bwMode="auto">
          <a:xfrm>
            <a:off x="2298700" y="0"/>
            <a:ext cx="833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40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  <a:endParaRPr lang="bg-BG" altLang="bg-BG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3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46C3720D-0212-4260-966F-59369CC2D6D8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23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17"/>
          <p:cNvGrpSpPr>
            <a:grpSpLocks/>
          </p:cNvGrpSpPr>
          <p:nvPr/>
        </p:nvGrpSpPr>
        <p:grpSpPr bwMode="auto">
          <a:xfrm>
            <a:off x="357188" y="857250"/>
            <a:ext cx="1428750" cy="2286000"/>
            <a:chOff x="1142976" y="642918"/>
            <a:chExt cx="1428760" cy="2286016"/>
          </a:xfrm>
        </p:grpSpPr>
        <p:sp>
          <p:nvSpPr>
            <p:cNvPr id="6" name="Can 5"/>
            <p:cNvSpPr/>
            <p:nvPr/>
          </p:nvSpPr>
          <p:spPr>
            <a:xfrm>
              <a:off x="1142976" y="642918"/>
              <a:ext cx="1428760" cy="2286016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274" name="TextBox 11"/>
            <p:cNvSpPr txBox="1">
              <a:spLocks noChangeArrowheads="1"/>
            </p:cNvSpPr>
            <p:nvPr/>
          </p:nvSpPr>
          <p:spPr bwMode="auto">
            <a:xfrm>
              <a:off x="1188135" y="1357298"/>
              <a:ext cx="133844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Knowledge </a:t>
              </a:r>
            </a:p>
            <a:p>
              <a:pPr eaLnBrk="1" hangingPunct="1"/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251" name="Group 19"/>
          <p:cNvGrpSpPr>
            <a:grpSpLocks/>
          </p:cNvGrpSpPr>
          <p:nvPr/>
        </p:nvGrpSpPr>
        <p:grpSpPr bwMode="auto">
          <a:xfrm>
            <a:off x="2643188" y="857250"/>
            <a:ext cx="1446212" cy="2286000"/>
            <a:chOff x="3000364" y="714356"/>
            <a:chExt cx="1446911" cy="2286016"/>
          </a:xfrm>
        </p:grpSpPr>
        <p:sp>
          <p:nvSpPr>
            <p:cNvPr id="21" name="Can 20"/>
            <p:cNvSpPr/>
            <p:nvPr/>
          </p:nvSpPr>
          <p:spPr>
            <a:xfrm>
              <a:off x="3000364" y="714356"/>
              <a:ext cx="1428760" cy="2286016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270" name="TextBox 21"/>
            <p:cNvSpPr txBox="1">
              <a:spLocks noChangeArrowheads="1"/>
            </p:cNvSpPr>
            <p:nvPr/>
          </p:nvSpPr>
          <p:spPr bwMode="auto">
            <a:xfrm>
              <a:off x="3018273" y="1357299"/>
              <a:ext cx="1429002" cy="646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Experimental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Data </a:t>
              </a:r>
            </a:p>
          </p:txBody>
        </p:sp>
      </p:grpSp>
      <p:sp>
        <p:nvSpPr>
          <p:cNvPr id="26" name="Arc 25"/>
          <p:cNvSpPr/>
          <p:nvPr/>
        </p:nvSpPr>
        <p:spPr>
          <a:xfrm>
            <a:off x="1062038" y="431800"/>
            <a:ext cx="2357437" cy="928688"/>
          </a:xfrm>
          <a:prstGeom prst="arc">
            <a:avLst>
              <a:gd name="adj1" fmla="val 16200000"/>
              <a:gd name="adj2" fmla="val 21360567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/>
          </a:p>
        </p:txBody>
      </p:sp>
      <p:sp>
        <p:nvSpPr>
          <p:cNvPr id="27" name="Arc 26"/>
          <p:cNvSpPr/>
          <p:nvPr/>
        </p:nvSpPr>
        <p:spPr>
          <a:xfrm flipH="1">
            <a:off x="1000125" y="431800"/>
            <a:ext cx="2357438" cy="928688"/>
          </a:xfrm>
          <a:prstGeom prst="arc">
            <a:avLst>
              <a:gd name="adj1" fmla="val 16200000"/>
              <a:gd name="adj2" fmla="val 21360567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/>
          </a:p>
        </p:txBody>
      </p:sp>
      <p:sp>
        <p:nvSpPr>
          <p:cNvPr id="28" name="Down Arrow 27"/>
          <p:cNvSpPr/>
          <p:nvPr/>
        </p:nvSpPr>
        <p:spPr>
          <a:xfrm>
            <a:off x="2179638" y="46038"/>
            <a:ext cx="71437" cy="357187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/>
          </a:p>
        </p:txBody>
      </p:sp>
      <p:grpSp>
        <p:nvGrpSpPr>
          <p:cNvPr id="53255" name="Group 12"/>
          <p:cNvGrpSpPr>
            <a:grpSpLocks/>
          </p:cNvGrpSpPr>
          <p:nvPr/>
        </p:nvGrpSpPr>
        <p:grpSpPr bwMode="auto">
          <a:xfrm>
            <a:off x="214313" y="4000500"/>
            <a:ext cx="1643062" cy="2643188"/>
            <a:chOff x="1142976" y="3929066"/>
            <a:chExt cx="1643074" cy="2643206"/>
          </a:xfrm>
        </p:grpSpPr>
        <p:sp>
          <p:nvSpPr>
            <p:cNvPr id="14" name="Rectangle 13"/>
            <p:cNvSpPr/>
            <p:nvPr/>
          </p:nvSpPr>
          <p:spPr>
            <a:xfrm>
              <a:off x="1142976" y="3929066"/>
              <a:ext cx="1643074" cy="264320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266" name="TextBox 14"/>
            <p:cNvSpPr txBox="1">
              <a:spLocks noChangeArrowheads="1"/>
            </p:cNvSpPr>
            <p:nvPr/>
          </p:nvSpPr>
          <p:spPr bwMode="auto">
            <a:xfrm>
              <a:off x="1185293" y="4357694"/>
              <a:ext cx="155844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Categorization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tools</a:t>
              </a:r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Down Arrow 15"/>
          <p:cNvSpPr/>
          <p:nvPr/>
        </p:nvSpPr>
        <p:spPr>
          <a:xfrm>
            <a:off x="1000125" y="3286125"/>
            <a:ext cx="71438" cy="5715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3257" name="Group 16"/>
          <p:cNvGrpSpPr>
            <a:grpSpLocks/>
          </p:cNvGrpSpPr>
          <p:nvPr/>
        </p:nvGrpSpPr>
        <p:grpSpPr bwMode="auto">
          <a:xfrm>
            <a:off x="2643188" y="4000500"/>
            <a:ext cx="1428750" cy="2643188"/>
            <a:chOff x="3357554" y="4071942"/>
            <a:chExt cx="1428760" cy="2643206"/>
          </a:xfrm>
        </p:grpSpPr>
        <p:sp>
          <p:nvSpPr>
            <p:cNvPr id="18" name="Rectangle 17"/>
            <p:cNvSpPr/>
            <p:nvPr/>
          </p:nvSpPr>
          <p:spPr>
            <a:xfrm>
              <a:off x="3357554" y="4071942"/>
              <a:ext cx="1428760" cy="264320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264" name="TextBox 18"/>
            <p:cNvSpPr txBox="1">
              <a:spLocks noChangeArrowheads="1"/>
            </p:cNvSpPr>
            <p:nvPr/>
          </p:nvSpPr>
          <p:spPr bwMode="auto">
            <a:xfrm>
              <a:off x="3566023" y="4336772"/>
              <a:ext cx="1011822" cy="923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Data gap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filling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tools</a:t>
              </a:r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Down Arrow 19"/>
          <p:cNvSpPr/>
          <p:nvPr/>
        </p:nvSpPr>
        <p:spPr>
          <a:xfrm>
            <a:off x="3357563" y="3286125"/>
            <a:ext cx="71437" cy="5715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Down Arrow 22"/>
          <p:cNvSpPr/>
          <p:nvPr/>
        </p:nvSpPr>
        <p:spPr>
          <a:xfrm rot="5400000" flipV="1">
            <a:off x="2215356" y="4575969"/>
            <a:ext cx="71438" cy="5715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60" name="Rectangle 1"/>
          <p:cNvSpPr>
            <a:spLocks noChangeArrowheads="1"/>
          </p:cNvSpPr>
          <p:nvPr/>
        </p:nvSpPr>
        <p:spPr bwMode="auto">
          <a:xfrm>
            <a:off x="4429125" y="3770313"/>
            <a:ext cx="20002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2286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Char char="•"/>
            </a:pPr>
            <a:r>
              <a:rPr lang="en-US" altLang="bg-B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Read-across</a:t>
            </a:r>
          </a:p>
          <a:p>
            <a:pPr algn="just" eaLnBrk="1" hangingPunct="1">
              <a:buFontTx/>
              <a:buChar char="•"/>
            </a:pPr>
            <a:endParaRPr lang="bg-BG" altLang="bg-B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Char char="•"/>
            </a:pPr>
            <a:r>
              <a:rPr lang="en-US" altLang="bg-B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Trend Analysis</a:t>
            </a:r>
          </a:p>
          <a:p>
            <a:pPr algn="just" eaLnBrk="1" hangingPunct="1">
              <a:buFontTx/>
              <a:buChar char="•"/>
            </a:pPr>
            <a:endParaRPr lang="bg-BG" altLang="bg-B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Char char="•"/>
            </a:pPr>
            <a:r>
              <a:rPr lang="en-US" altLang="bg-B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(Q)SAR</a:t>
            </a:r>
          </a:p>
        </p:txBody>
      </p:sp>
      <p:sp>
        <p:nvSpPr>
          <p:cNvPr id="53261" name="TextBox 28"/>
          <p:cNvSpPr txBox="1">
            <a:spLocks noChangeArrowheads="1"/>
          </p:cNvSpPr>
          <p:nvPr/>
        </p:nvSpPr>
        <p:spPr bwMode="auto">
          <a:xfrm>
            <a:off x="2298700" y="0"/>
            <a:ext cx="833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40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  <a:endParaRPr lang="bg-BG" altLang="bg-BG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62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43018EF-8D25-49E7-868A-83E7253C4B56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24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17"/>
          <p:cNvGrpSpPr>
            <a:grpSpLocks/>
          </p:cNvGrpSpPr>
          <p:nvPr/>
        </p:nvGrpSpPr>
        <p:grpSpPr bwMode="auto">
          <a:xfrm>
            <a:off x="357188" y="857250"/>
            <a:ext cx="1428750" cy="2286000"/>
            <a:chOff x="1142976" y="642918"/>
            <a:chExt cx="1428760" cy="2286016"/>
          </a:xfrm>
        </p:grpSpPr>
        <p:sp>
          <p:nvSpPr>
            <p:cNvPr id="6" name="Can 5"/>
            <p:cNvSpPr/>
            <p:nvPr/>
          </p:nvSpPr>
          <p:spPr>
            <a:xfrm>
              <a:off x="1142976" y="642918"/>
              <a:ext cx="1428760" cy="2286016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299" name="TextBox 11"/>
            <p:cNvSpPr txBox="1">
              <a:spLocks noChangeArrowheads="1"/>
            </p:cNvSpPr>
            <p:nvPr/>
          </p:nvSpPr>
          <p:spPr bwMode="auto">
            <a:xfrm>
              <a:off x="1188135" y="1357298"/>
              <a:ext cx="133844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Knowledge </a:t>
              </a:r>
            </a:p>
            <a:p>
              <a:pPr eaLnBrk="1" hangingPunct="1"/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275" name="Group 19"/>
          <p:cNvGrpSpPr>
            <a:grpSpLocks/>
          </p:cNvGrpSpPr>
          <p:nvPr/>
        </p:nvGrpSpPr>
        <p:grpSpPr bwMode="auto">
          <a:xfrm>
            <a:off x="2643188" y="857250"/>
            <a:ext cx="1446212" cy="2286000"/>
            <a:chOff x="3000364" y="714356"/>
            <a:chExt cx="1446911" cy="2286016"/>
          </a:xfrm>
        </p:grpSpPr>
        <p:sp>
          <p:nvSpPr>
            <p:cNvPr id="21" name="Can 20"/>
            <p:cNvSpPr/>
            <p:nvPr/>
          </p:nvSpPr>
          <p:spPr>
            <a:xfrm>
              <a:off x="3000364" y="714356"/>
              <a:ext cx="1428760" cy="2286016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295" name="TextBox 21"/>
            <p:cNvSpPr txBox="1">
              <a:spLocks noChangeArrowheads="1"/>
            </p:cNvSpPr>
            <p:nvPr/>
          </p:nvSpPr>
          <p:spPr bwMode="auto">
            <a:xfrm>
              <a:off x="3018273" y="1357299"/>
              <a:ext cx="1429002" cy="646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Experimental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Data </a:t>
              </a:r>
            </a:p>
          </p:txBody>
        </p:sp>
      </p:grpSp>
      <p:sp>
        <p:nvSpPr>
          <p:cNvPr id="26" name="Arc 25"/>
          <p:cNvSpPr/>
          <p:nvPr/>
        </p:nvSpPr>
        <p:spPr>
          <a:xfrm>
            <a:off x="1062038" y="431800"/>
            <a:ext cx="2357437" cy="928688"/>
          </a:xfrm>
          <a:prstGeom prst="arc">
            <a:avLst>
              <a:gd name="adj1" fmla="val 16200000"/>
              <a:gd name="adj2" fmla="val 21360567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/>
          </a:p>
        </p:txBody>
      </p:sp>
      <p:sp>
        <p:nvSpPr>
          <p:cNvPr id="27" name="Arc 26"/>
          <p:cNvSpPr/>
          <p:nvPr/>
        </p:nvSpPr>
        <p:spPr>
          <a:xfrm flipH="1">
            <a:off x="1000125" y="431800"/>
            <a:ext cx="2357438" cy="928688"/>
          </a:xfrm>
          <a:prstGeom prst="arc">
            <a:avLst>
              <a:gd name="adj1" fmla="val 16200000"/>
              <a:gd name="adj2" fmla="val 21360567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/>
          </a:p>
        </p:txBody>
      </p:sp>
      <p:sp>
        <p:nvSpPr>
          <p:cNvPr id="28" name="Down Arrow 27"/>
          <p:cNvSpPr/>
          <p:nvPr/>
        </p:nvSpPr>
        <p:spPr>
          <a:xfrm>
            <a:off x="2179638" y="46038"/>
            <a:ext cx="71437" cy="357187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/>
          </a:p>
        </p:txBody>
      </p:sp>
      <p:grpSp>
        <p:nvGrpSpPr>
          <p:cNvPr id="54279" name="Group 12"/>
          <p:cNvGrpSpPr>
            <a:grpSpLocks/>
          </p:cNvGrpSpPr>
          <p:nvPr/>
        </p:nvGrpSpPr>
        <p:grpSpPr bwMode="auto">
          <a:xfrm>
            <a:off x="214313" y="4000500"/>
            <a:ext cx="1643062" cy="2643188"/>
            <a:chOff x="1142976" y="3929066"/>
            <a:chExt cx="1643074" cy="2643206"/>
          </a:xfrm>
        </p:grpSpPr>
        <p:sp>
          <p:nvSpPr>
            <p:cNvPr id="14" name="Rectangle 13"/>
            <p:cNvSpPr/>
            <p:nvPr/>
          </p:nvSpPr>
          <p:spPr>
            <a:xfrm>
              <a:off x="1142976" y="3929066"/>
              <a:ext cx="1643074" cy="264320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291" name="TextBox 14"/>
            <p:cNvSpPr txBox="1">
              <a:spLocks noChangeArrowheads="1"/>
            </p:cNvSpPr>
            <p:nvPr/>
          </p:nvSpPr>
          <p:spPr bwMode="auto">
            <a:xfrm>
              <a:off x="1185293" y="4357694"/>
              <a:ext cx="155844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Categorization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tools</a:t>
              </a:r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Down Arrow 15"/>
          <p:cNvSpPr/>
          <p:nvPr/>
        </p:nvSpPr>
        <p:spPr>
          <a:xfrm>
            <a:off x="1000125" y="3286125"/>
            <a:ext cx="71438" cy="5715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4281" name="Group 16"/>
          <p:cNvGrpSpPr>
            <a:grpSpLocks/>
          </p:cNvGrpSpPr>
          <p:nvPr/>
        </p:nvGrpSpPr>
        <p:grpSpPr bwMode="auto">
          <a:xfrm>
            <a:off x="2643188" y="4000500"/>
            <a:ext cx="1428750" cy="2643188"/>
            <a:chOff x="3357554" y="4071942"/>
            <a:chExt cx="1428760" cy="2643206"/>
          </a:xfrm>
        </p:grpSpPr>
        <p:sp>
          <p:nvSpPr>
            <p:cNvPr id="18" name="Rectangle 17"/>
            <p:cNvSpPr/>
            <p:nvPr/>
          </p:nvSpPr>
          <p:spPr>
            <a:xfrm>
              <a:off x="3357554" y="4071942"/>
              <a:ext cx="1428760" cy="264320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289" name="TextBox 18"/>
            <p:cNvSpPr txBox="1">
              <a:spLocks noChangeArrowheads="1"/>
            </p:cNvSpPr>
            <p:nvPr/>
          </p:nvSpPr>
          <p:spPr bwMode="auto">
            <a:xfrm>
              <a:off x="3566023" y="4336772"/>
              <a:ext cx="1011822" cy="923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Data gap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filling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tools</a:t>
              </a:r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Down Arrow 19"/>
          <p:cNvSpPr/>
          <p:nvPr/>
        </p:nvSpPr>
        <p:spPr>
          <a:xfrm>
            <a:off x="3357563" y="3286125"/>
            <a:ext cx="71437" cy="5715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Down Arrow 22"/>
          <p:cNvSpPr/>
          <p:nvPr/>
        </p:nvSpPr>
        <p:spPr>
          <a:xfrm rot="5400000" flipV="1">
            <a:off x="2215356" y="4575969"/>
            <a:ext cx="71438" cy="5715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84" name="Rectangle 1"/>
          <p:cNvSpPr>
            <a:spLocks noChangeArrowheads="1"/>
          </p:cNvSpPr>
          <p:nvPr/>
        </p:nvSpPr>
        <p:spPr bwMode="auto">
          <a:xfrm>
            <a:off x="4429125" y="3770313"/>
            <a:ext cx="20002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2286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Char char="•"/>
            </a:pPr>
            <a:r>
              <a:rPr lang="en-US" altLang="bg-BG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Read-across</a:t>
            </a:r>
          </a:p>
          <a:p>
            <a:pPr algn="just" eaLnBrk="1" hangingPunct="1">
              <a:buFontTx/>
              <a:buChar char="•"/>
            </a:pPr>
            <a:endParaRPr lang="bg-BG" altLang="bg-B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Char char="•"/>
            </a:pPr>
            <a:r>
              <a:rPr lang="en-US" altLang="bg-B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Trend Analysis</a:t>
            </a:r>
          </a:p>
          <a:p>
            <a:pPr algn="just" eaLnBrk="1" hangingPunct="1">
              <a:buFontTx/>
              <a:buChar char="•"/>
            </a:pPr>
            <a:endParaRPr lang="bg-BG" altLang="bg-B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Char char="•"/>
            </a:pPr>
            <a:r>
              <a:rPr lang="en-US" altLang="bg-B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(Q)SAR</a:t>
            </a:r>
          </a:p>
        </p:txBody>
      </p:sp>
      <p:pic>
        <p:nvPicPr>
          <p:cNvPr id="542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404813"/>
            <a:ext cx="459263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6" name="TextBox 28"/>
          <p:cNvSpPr txBox="1">
            <a:spLocks noChangeArrowheads="1"/>
          </p:cNvSpPr>
          <p:nvPr/>
        </p:nvSpPr>
        <p:spPr bwMode="auto">
          <a:xfrm>
            <a:off x="2298700" y="0"/>
            <a:ext cx="833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40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  <a:endParaRPr lang="bg-BG" altLang="bg-BG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28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D75E2A8-4E23-4E02-90EA-B0B315936B66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25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17"/>
          <p:cNvGrpSpPr>
            <a:grpSpLocks/>
          </p:cNvGrpSpPr>
          <p:nvPr/>
        </p:nvGrpSpPr>
        <p:grpSpPr bwMode="auto">
          <a:xfrm>
            <a:off x="357188" y="857250"/>
            <a:ext cx="1428750" cy="2286000"/>
            <a:chOff x="1142976" y="642918"/>
            <a:chExt cx="1428760" cy="2286016"/>
          </a:xfrm>
        </p:grpSpPr>
        <p:sp>
          <p:nvSpPr>
            <p:cNvPr id="6" name="Can 5"/>
            <p:cNvSpPr/>
            <p:nvPr/>
          </p:nvSpPr>
          <p:spPr>
            <a:xfrm>
              <a:off x="1142976" y="642918"/>
              <a:ext cx="1428760" cy="2286016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323" name="TextBox 11"/>
            <p:cNvSpPr txBox="1">
              <a:spLocks noChangeArrowheads="1"/>
            </p:cNvSpPr>
            <p:nvPr/>
          </p:nvSpPr>
          <p:spPr bwMode="auto">
            <a:xfrm>
              <a:off x="1188135" y="1357298"/>
              <a:ext cx="133844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Knowledge </a:t>
              </a:r>
            </a:p>
            <a:p>
              <a:pPr eaLnBrk="1" hangingPunct="1"/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299" name="Group 19"/>
          <p:cNvGrpSpPr>
            <a:grpSpLocks/>
          </p:cNvGrpSpPr>
          <p:nvPr/>
        </p:nvGrpSpPr>
        <p:grpSpPr bwMode="auto">
          <a:xfrm>
            <a:off x="2643188" y="857250"/>
            <a:ext cx="1446212" cy="2286000"/>
            <a:chOff x="3000364" y="714356"/>
            <a:chExt cx="1446911" cy="2286016"/>
          </a:xfrm>
        </p:grpSpPr>
        <p:sp>
          <p:nvSpPr>
            <p:cNvPr id="21" name="Can 20"/>
            <p:cNvSpPr/>
            <p:nvPr/>
          </p:nvSpPr>
          <p:spPr>
            <a:xfrm>
              <a:off x="3000364" y="714356"/>
              <a:ext cx="1428760" cy="2286016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319" name="TextBox 21"/>
            <p:cNvSpPr txBox="1">
              <a:spLocks noChangeArrowheads="1"/>
            </p:cNvSpPr>
            <p:nvPr/>
          </p:nvSpPr>
          <p:spPr bwMode="auto">
            <a:xfrm>
              <a:off x="3018273" y="1357299"/>
              <a:ext cx="1429002" cy="646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Experimental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Data </a:t>
              </a:r>
            </a:p>
          </p:txBody>
        </p:sp>
      </p:grpSp>
      <p:sp>
        <p:nvSpPr>
          <p:cNvPr id="26" name="Arc 25"/>
          <p:cNvSpPr/>
          <p:nvPr/>
        </p:nvSpPr>
        <p:spPr>
          <a:xfrm>
            <a:off x="1062038" y="431800"/>
            <a:ext cx="2357437" cy="928688"/>
          </a:xfrm>
          <a:prstGeom prst="arc">
            <a:avLst>
              <a:gd name="adj1" fmla="val 16200000"/>
              <a:gd name="adj2" fmla="val 21360567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/>
          </a:p>
        </p:txBody>
      </p:sp>
      <p:sp>
        <p:nvSpPr>
          <p:cNvPr id="27" name="Arc 26"/>
          <p:cNvSpPr/>
          <p:nvPr/>
        </p:nvSpPr>
        <p:spPr>
          <a:xfrm flipH="1">
            <a:off x="1000125" y="431800"/>
            <a:ext cx="2357438" cy="928688"/>
          </a:xfrm>
          <a:prstGeom prst="arc">
            <a:avLst>
              <a:gd name="adj1" fmla="val 16200000"/>
              <a:gd name="adj2" fmla="val 21360567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/>
          </a:p>
        </p:txBody>
      </p:sp>
      <p:sp>
        <p:nvSpPr>
          <p:cNvPr id="28" name="Down Arrow 27"/>
          <p:cNvSpPr/>
          <p:nvPr/>
        </p:nvSpPr>
        <p:spPr>
          <a:xfrm>
            <a:off x="2179638" y="46038"/>
            <a:ext cx="71437" cy="357187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/>
          </a:p>
        </p:txBody>
      </p:sp>
      <p:grpSp>
        <p:nvGrpSpPr>
          <p:cNvPr id="55303" name="Group 12"/>
          <p:cNvGrpSpPr>
            <a:grpSpLocks/>
          </p:cNvGrpSpPr>
          <p:nvPr/>
        </p:nvGrpSpPr>
        <p:grpSpPr bwMode="auto">
          <a:xfrm>
            <a:off x="214313" y="4000500"/>
            <a:ext cx="1643062" cy="2643188"/>
            <a:chOff x="1142976" y="3929066"/>
            <a:chExt cx="1643074" cy="2643206"/>
          </a:xfrm>
        </p:grpSpPr>
        <p:sp>
          <p:nvSpPr>
            <p:cNvPr id="14" name="Rectangle 13"/>
            <p:cNvSpPr/>
            <p:nvPr/>
          </p:nvSpPr>
          <p:spPr>
            <a:xfrm>
              <a:off x="1142976" y="3929066"/>
              <a:ext cx="1643074" cy="264320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315" name="TextBox 14"/>
            <p:cNvSpPr txBox="1">
              <a:spLocks noChangeArrowheads="1"/>
            </p:cNvSpPr>
            <p:nvPr/>
          </p:nvSpPr>
          <p:spPr bwMode="auto">
            <a:xfrm>
              <a:off x="1185293" y="4357694"/>
              <a:ext cx="155844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Categorization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tools</a:t>
              </a:r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Down Arrow 15"/>
          <p:cNvSpPr/>
          <p:nvPr/>
        </p:nvSpPr>
        <p:spPr>
          <a:xfrm>
            <a:off x="1000125" y="3286125"/>
            <a:ext cx="71438" cy="5715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5305" name="Group 16"/>
          <p:cNvGrpSpPr>
            <a:grpSpLocks/>
          </p:cNvGrpSpPr>
          <p:nvPr/>
        </p:nvGrpSpPr>
        <p:grpSpPr bwMode="auto">
          <a:xfrm>
            <a:off x="2643188" y="4000500"/>
            <a:ext cx="1428750" cy="2643188"/>
            <a:chOff x="3357554" y="4071942"/>
            <a:chExt cx="1428760" cy="2643206"/>
          </a:xfrm>
        </p:grpSpPr>
        <p:sp>
          <p:nvSpPr>
            <p:cNvPr id="18" name="Rectangle 17"/>
            <p:cNvSpPr/>
            <p:nvPr/>
          </p:nvSpPr>
          <p:spPr>
            <a:xfrm>
              <a:off x="3357554" y="4071942"/>
              <a:ext cx="1428760" cy="264320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313" name="TextBox 18"/>
            <p:cNvSpPr txBox="1">
              <a:spLocks noChangeArrowheads="1"/>
            </p:cNvSpPr>
            <p:nvPr/>
          </p:nvSpPr>
          <p:spPr bwMode="auto">
            <a:xfrm>
              <a:off x="3566023" y="4336772"/>
              <a:ext cx="1011822" cy="923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Data gap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filling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tools</a:t>
              </a:r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Down Arrow 19"/>
          <p:cNvSpPr/>
          <p:nvPr/>
        </p:nvSpPr>
        <p:spPr>
          <a:xfrm>
            <a:off x="3357563" y="3286125"/>
            <a:ext cx="71437" cy="5715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Down Arrow 22"/>
          <p:cNvSpPr/>
          <p:nvPr/>
        </p:nvSpPr>
        <p:spPr>
          <a:xfrm rot="5400000" flipV="1">
            <a:off x="2215356" y="4575969"/>
            <a:ext cx="71438" cy="5715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3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404813"/>
            <a:ext cx="4976812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9" name="Rectangle 1"/>
          <p:cNvSpPr>
            <a:spLocks noChangeArrowheads="1"/>
          </p:cNvSpPr>
          <p:nvPr/>
        </p:nvSpPr>
        <p:spPr bwMode="auto">
          <a:xfrm>
            <a:off x="4429125" y="3770313"/>
            <a:ext cx="20002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2286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Char char="•"/>
            </a:pPr>
            <a:r>
              <a:rPr lang="en-US" altLang="bg-B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Read-across</a:t>
            </a:r>
          </a:p>
          <a:p>
            <a:pPr algn="just" eaLnBrk="1" hangingPunct="1">
              <a:buFontTx/>
              <a:buChar char="•"/>
            </a:pPr>
            <a:endParaRPr lang="bg-BG" altLang="bg-B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Char char="•"/>
            </a:pPr>
            <a:r>
              <a:rPr lang="en-US" altLang="bg-BG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Trend Analysis</a:t>
            </a:r>
          </a:p>
          <a:p>
            <a:pPr algn="just" eaLnBrk="1" hangingPunct="1">
              <a:buFontTx/>
              <a:buChar char="•"/>
            </a:pPr>
            <a:endParaRPr lang="bg-BG" altLang="bg-B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Char char="•"/>
            </a:pPr>
            <a:r>
              <a:rPr lang="en-US" altLang="bg-B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(Q)SAR</a:t>
            </a:r>
          </a:p>
        </p:txBody>
      </p:sp>
      <p:sp>
        <p:nvSpPr>
          <p:cNvPr id="55310" name="TextBox 28"/>
          <p:cNvSpPr txBox="1">
            <a:spLocks noChangeArrowheads="1"/>
          </p:cNvSpPr>
          <p:nvPr/>
        </p:nvSpPr>
        <p:spPr bwMode="auto">
          <a:xfrm>
            <a:off x="2298700" y="0"/>
            <a:ext cx="833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40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  <a:endParaRPr lang="bg-BG" altLang="bg-BG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1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932F0AC-AB0C-4108-AAE0-2B1FF2467756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26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17"/>
          <p:cNvGrpSpPr>
            <a:grpSpLocks/>
          </p:cNvGrpSpPr>
          <p:nvPr/>
        </p:nvGrpSpPr>
        <p:grpSpPr bwMode="auto">
          <a:xfrm>
            <a:off x="357188" y="857250"/>
            <a:ext cx="1428750" cy="2286000"/>
            <a:chOff x="1142976" y="642918"/>
            <a:chExt cx="1428760" cy="2286016"/>
          </a:xfrm>
        </p:grpSpPr>
        <p:sp>
          <p:nvSpPr>
            <p:cNvPr id="6" name="Can 5"/>
            <p:cNvSpPr/>
            <p:nvPr/>
          </p:nvSpPr>
          <p:spPr>
            <a:xfrm>
              <a:off x="1142976" y="642918"/>
              <a:ext cx="1428760" cy="2286016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349" name="TextBox 11"/>
            <p:cNvSpPr txBox="1">
              <a:spLocks noChangeArrowheads="1"/>
            </p:cNvSpPr>
            <p:nvPr/>
          </p:nvSpPr>
          <p:spPr bwMode="auto">
            <a:xfrm>
              <a:off x="1188135" y="1357298"/>
              <a:ext cx="133844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Knowledge </a:t>
              </a:r>
            </a:p>
            <a:p>
              <a:pPr eaLnBrk="1" hangingPunct="1"/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323" name="Group 19"/>
          <p:cNvGrpSpPr>
            <a:grpSpLocks/>
          </p:cNvGrpSpPr>
          <p:nvPr/>
        </p:nvGrpSpPr>
        <p:grpSpPr bwMode="auto">
          <a:xfrm>
            <a:off x="2643188" y="857250"/>
            <a:ext cx="1446212" cy="2286000"/>
            <a:chOff x="3000364" y="714356"/>
            <a:chExt cx="1446911" cy="2286016"/>
          </a:xfrm>
        </p:grpSpPr>
        <p:sp>
          <p:nvSpPr>
            <p:cNvPr id="21" name="Can 20"/>
            <p:cNvSpPr/>
            <p:nvPr/>
          </p:nvSpPr>
          <p:spPr>
            <a:xfrm>
              <a:off x="3000364" y="714356"/>
              <a:ext cx="1428760" cy="2286016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345" name="TextBox 21"/>
            <p:cNvSpPr txBox="1">
              <a:spLocks noChangeArrowheads="1"/>
            </p:cNvSpPr>
            <p:nvPr/>
          </p:nvSpPr>
          <p:spPr bwMode="auto">
            <a:xfrm>
              <a:off x="3018273" y="1357299"/>
              <a:ext cx="1429002" cy="646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Experimental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Data </a:t>
              </a:r>
            </a:p>
          </p:txBody>
        </p:sp>
      </p:grpSp>
      <p:sp>
        <p:nvSpPr>
          <p:cNvPr id="26" name="Arc 25"/>
          <p:cNvSpPr/>
          <p:nvPr/>
        </p:nvSpPr>
        <p:spPr>
          <a:xfrm>
            <a:off x="1062038" y="431800"/>
            <a:ext cx="2357437" cy="928688"/>
          </a:xfrm>
          <a:prstGeom prst="arc">
            <a:avLst>
              <a:gd name="adj1" fmla="val 16200000"/>
              <a:gd name="adj2" fmla="val 21360567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/>
          </a:p>
        </p:txBody>
      </p:sp>
      <p:sp>
        <p:nvSpPr>
          <p:cNvPr id="27" name="Arc 26"/>
          <p:cNvSpPr/>
          <p:nvPr/>
        </p:nvSpPr>
        <p:spPr>
          <a:xfrm flipH="1">
            <a:off x="1000125" y="431800"/>
            <a:ext cx="2357438" cy="928688"/>
          </a:xfrm>
          <a:prstGeom prst="arc">
            <a:avLst>
              <a:gd name="adj1" fmla="val 16200000"/>
              <a:gd name="adj2" fmla="val 21360567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/>
          </a:p>
        </p:txBody>
      </p:sp>
      <p:sp>
        <p:nvSpPr>
          <p:cNvPr id="28" name="Down Arrow 27"/>
          <p:cNvSpPr/>
          <p:nvPr/>
        </p:nvSpPr>
        <p:spPr>
          <a:xfrm>
            <a:off x="2179638" y="46038"/>
            <a:ext cx="71437" cy="357187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/>
          </a:p>
        </p:txBody>
      </p:sp>
      <p:grpSp>
        <p:nvGrpSpPr>
          <p:cNvPr id="56327" name="Group 12"/>
          <p:cNvGrpSpPr>
            <a:grpSpLocks/>
          </p:cNvGrpSpPr>
          <p:nvPr/>
        </p:nvGrpSpPr>
        <p:grpSpPr bwMode="auto">
          <a:xfrm>
            <a:off x="214313" y="4000500"/>
            <a:ext cx="1643062" cy="2643188"/>
            <a:chOff x="1142976" y="3929066"/>
            <a:chExt cx="1643074" cy="2643206"/>
          </a:xfrm>
        </p:grpSpPr>
        <p:sp>
          <p:nvSpPr>
            <p:cNvPr id="14" name="Rectangle 13"/>
            <p:cNvSpPr/>
            <p:nvPr/>
          </p:nvSpPr>
          <p:spPr>
            <a:xfrm>
              <a:off x="1142976" y="3929066"/>
              <a:ext cx="1643074" cy="264320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341" name="TextBox 14"/>
            <p:cNvSpPr txBox="1">
              <a:spLocks noChangeArrowheads="1"/>
            </p:cNvSpPr>
            <p:nvPr/>
          </p:nvSpPr>
          <p:spPr bwMode="auto">
            <a:xfrm>
              <a:off x="1185293" y="4357694"/>
              <a:ext cx="155844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Categorization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tools</a:t>
              </a:r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Down Arrow 15"/>
          <p:cNvSpPr/>
          <p:nvPr/>
        </p:nvSpPr>
        <p:spPr>
          <a:xfrm>
            <a:off x="1000125" y="3286125"/>
            <a:ext cx="71438" cy="5715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6329" name="Group 16"/>
          <p:cNvGrpSpPr>
            <a:grpSpLocks/>
          </p:cNvGrpSpPr>
          <p:nvPr/>
        </p:nvGrpSpPr>
        <p:grpSpPr bwMode="auto">
          <a:xfrm>
            <a:off x="2643188" y="4000500"/>
            <a:ext cx="1428750" cy="2643188"/>
            <a:chOff x="3357554" y="4071942"/>
            <a:chExt cx="1428760" cy="2643206"/>
          </a:xfrm>
        </p:grpSpPr>
        <p:sp>
          <p:nvSpPr>
            <p:cNvPr id="18" name="Rectangle 17"/>
            <p:cNvSpPr/>
            <p:nvPr/>
          </p:nvSpPr>
          <p:spPr>
            <a:xfrm>
              <a:off x="3357554" y="4071942"/>
              <a:ext cx="1428760" cy="264320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339" name="TextBox 18"/>
            <p:cNvSpPr txBox="1">
              <a:spLocks noChangeArrowheads="1"/>
            </p:cNvSpPr>
            <p:nvPr/>
          </p:nvSpPr>
          <p:spPr bwMode="auto">
            <a:xfrm>
              <a:off x="3566023" y="4336772"/>
              <a:ext cx="1011822" cy="923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Data gap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filling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tools</a:t>
              </a:r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Down Arrow 19"/>
          <p:cNvSpPr/>
          <p:nvPr/>
        </p:nvSpPr>
        <p:spPr>
          <a:xfrm>
            <a:off x="3357563" y="3286125"/>
            <a:ext cx="71437" cy="5715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Down Arrow 22"/>
          <p:cNvSpPr/>
          <p:nvPr/>
        </p:nvSpPr>
        <p:spPr>
          <a:xfrm rot="5400000" flipV="1">
            <a:off x="2215356" y="4575969"/>
            <a:ext cx="71438" cy="5715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6332" name="Group 23"/>
          <p:cNvGrpSpPr>
            <a:grpSpLocks/>
          </p:cNvGrpSpPr>
          <p:nvPr/>
        </p:nvGrpSpPr>
        <p:grpSpPr bwMode="auto">
          <a:xfrm>
            <a:off x="5507038" y="4000500"/>
            <a:ext cx="1428750" cy="2643188"/>
            <a:chOff x="5643570" y="4000504"/>
            <a:chExt cx="1428760" cy="2643206"/>
          </a:xfrm>
        </p:grpSpPr>
        <p:sp>
          <p:nvSpPr>
            <p:cNvPr id="32" name="Rectangle 31"/>
            <p:cNvSpPr/>
            <p:nvPr/>
          </p:nvSpPr>
          <p:spPr>
            <a:xfrm>
              <a:off x="5643570" y="4000504"/>
              <a:ext cx="1428760" cy="264320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337" name="TextBox 29"/>
            <p:cNvSpPr txBox="1">
              <a:spLocks noChangeArrowheads="1"/>
            </p:cNvSpPr>
            <p:nvPr/>
          </p:nvSpPr>
          <p:spPr bwMode="auto">
            <a:xfrm>
              <a:off x="5644635" y="4347894"/>
              <a:ext cx="1390117" cy="923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Reporting tools</a:t>
              </a:r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/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Down Arrow 35"/>
          <p:cNvSpPr/>
          <p:nvPr/>
        </p:nvSpPr>
        <p:spPr>
          <a:xfrm rot="5400000" flipV="1">
            <a:off x="4784726" y="4352925"/>
            <a:ext cx="44450" cy="100012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34" name="TextBox 28"/>
          <p:cNvSpPr txBox="1">
            <a:spLocks noChangeArrowheads="1"/>
          </p:cNvSpPr>
          <p:nvPr/>
        </p:nvSpPr>
        <p:spPr bwMode="auto">
          <a:xfrm>
            <a:off x="2298700" y="0"/>
            <a:ext cx="833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40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  <a:endParaRPr lang="bg-BG" altLang="bg-BG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3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4435CEC-9BEA-4B70-A90D-46A1CB0F93FC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27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17"/>
          <p:cNvGrpSpPr>
            <a:grpSpLocks/>
          </p:cNvGrpSpPr>
          <p:nvPr/>
        </p:nvGrpSpPr>
        <p:grpSpPr bwMode="auto">
          <a:xfrm>
            <a:off x="357188" y="857250"/>
            <a:ext cx="1428750" cy="2286000"/>
            <a:chOff x="1142976" y="642918"/>
            <a:chExt cx="1428760" cy="2286016"/>
          </a:xfrm>
        </p:grpSpPr>
        <p:sp>
          <p:nvSpPr>
            <p:cNvPr id="6" name="Can 5"/>
            <p:cNvSpPr/>
            <p:nvPr/>
          </p:nvSpPr>
          <p:spPr>
            <a:xfrm>
              <a:off x="1142976" y="642918"/>
              <a:ext cx="1428760" cy="2286016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376" name="TextBox 11"/>
            <p:cNvSpPr txBox="1">
              <a:spLocks noChangeArrowheads="1"/>
            </p:cNvSpPr>
            <p:nvPr/>
          </p:nvSpPr>
          <p:spPr bwMode="auto">
            <a:xfrm>
              <a:off x="1188135" y="1357298"/>
              <a:ext cx="133844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Knowledge </a:t>
              </a:r>
            </a:p>
            <a:p>
              <a:pPr eaLnBrk="1" hangingPunct="1"/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347" name="Group 19"/>
          <p:cNvGrpSpPr>
            <a:grpSpLocks/>
          </p:cNvGrpSpPr>
          <p:nvPr/>
        </p:nvGrpSpPr>
        <p:grpSpPr bwMode="auto">
          <a:xfrm>
            <a:off x="2643188" y="857250"/>
            <a:ext cx="1446212" cy="2286000"/>
            <a:chOff x="3000364" y="714356"/>
            <a:chExt cx="1446911" cy="2286016"/>
          </a:xfrm>
        </p:grpSpPr>
        <p:sp>
          <p:nvSpPr>
            <p:cNvPr id="21" name="Can 20"/>
            <p:cNvSpPr/>
            <p:nvPr/>
          </p:nvSpPr>
          <p:spPr>
            <a:xfrm>
              <a:off x="3000364" y="714356"/>
              <a:ext cx="1428760" cy="2286016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372" name="TextBox 21"/>
            <p:cNvSpPr txBox="1">
              <a:spLocks noChangeArrowheads="1"/>
            </p:cNvSpPr>
            <p:nvPr/>
          </p:nvSpPr>
          <p:spPr bwMode="auto">
            <a:xfrm>
              <a:off x="3018273" y="1357299"/>
              <a:ext cx="1429002" cy="646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Experimental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Data </a:t>
              </a:r>
            </a:p>
          </p:txBody>
        </p:sp>
      </p:grpSp>
      <p:sp>
        <p:nvSpPr>
          <p:cNvPr id="26" name="Arc 25"/>
          <p:cNvSpPr/>
          <p:nvPr/>
        </p:nvSpPr>
        <p:spPr>
          <a:xfrm>
            <a:off x="1062038" y="431800"/>
            <a:ext cx="2357437" cy="928688"/>
          </a:xfrm>
          <a:prstGeom prst="arc">
            <a:avLst>
              <a:gd name="adj1" fmla="val 16200000"/>
              <a:gd name="adj2" fmla="val 21360567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/>
          </a:p>
        </p:txBody>
      </p:sp>
      <p:sp>
        <p:nvSpPr>
          <p:cNvPr id="27" name="Arc 26"/>
          <p:cNvSpPr/>
          <p:nvPr/>
        </p:nvSpPr>
        <p:spPr>
          <a:xfrm flipH="1">
            <a:off x="1000125" y="431800"/>
            <a:ext cx="2357438" cy="928688"/>
          </a:xfrm>
          <a:prstGeom prst="arc">
            <a:avLst>
              <a:gd name="adj1" fmla="val 16200000"/>
              <a:gd name="adj2" fmla="val 21360567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/>
          </a:p>
        </p:txBody>
      </p:sp>
      <p:sp>
        <p:nvSpPr>
          <p:cNvPr id="28" name="Down Arrow 27"/>
          <p:cNvSpPr/>
          <p:nvPr/>
        </p:nvSpPr>
        <p:spPr>
          <a:xfrm>
            <a:off x="2179638" y="46038"/>
            <a:ext cx="71437" cy="357187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/>
          </a:p>
        </p:txBody>
      </p:sp>
      <p:grpSp>
        <p:nvGrpSpPr>
          <p:cNvPr id="57351" name="Group 12"/>
          <p:cNvGrpSpPr>
            <a:grpSpLocks/>
          </p:cNvGrpSpPr>
          <p:nvPr/>
        </p:nvGrpSpPr>
        <p:grpSpPr bwMode="auto">
          <a:xfrm>
            <a:off x="214313" y="4000500"/>
            <a:ext cx="1643062" cy="2643188"/>
            <a:chOff x="1142976" y="3929066"/>
            <a:chExt cx="1643074" cy="2643206"/>
          </a:xfrm>
        </p:grpSpPr>
        <p:sp>
          <p:nvSpPr>
            <p:cNvPr id="14" name="Rectangle 13"/>
            <p:cNvSpPr/>
            <p:nvPr/>
          </p:nvSpPr>
          <p:spPr>
            <a:xfrm>
              <a:off x="1142976" y="3929066"/>
              <a:ext cx="1643074" cy="264320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368" name="TextBox 14"/>
            <p:cNvSpPr txBox="1">
              <a:spLocks noChangeArrowheads="1"/>
            </p:cNvSpPr>
            <p:nvPr/>
          </p:nvSpPr>
          <p:spPr bwMode="auto">
            <a:xfrm>
              <a:off x="1185293" y="4357694"/>
              <a:ext cx="155844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Categorization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tools</a:t>
              </a:r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Down Arrow 15"/>
          <p:cNvSpPr/>
          <p:nvPr/>
        </p:nvSpPr>
        <p:spPr>
          <a:xfrm>
            <a:off x="1000125" y="3286125"/>
            <a:ext cx="71438" cy="5715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7353" name="Group 16"/>
          <p:cNvGrpSpPr>
            <a:grpSpLocks/>
          </p:cNvGrpSpPr>
          <p:nvPr/>
        </p:nvGrpSpPr>
        <p:grpSpPr bwMode="auto">
          <a:xfrm>
            <a:off x="2643188" y="4000500"/>
            <a:ext cx="1428750" cy="2643188"/>
            <a:chOff x="3357554" y="4071942"/>
            <a:chExt cx="1428760" cy="2643206"/>
          </a:xfrm>
        </p:grpSpPr>
        <p:sp>
          <p:nvSpPr>
            <p:cNvPr id="18" name="Rectangle 17"/>
            <p:cNvSpPr/>
            <p:nvPr/>
          </p:nvSpPr>
          <p:spPr>
            <a:xfrm>
              <a:off x="3357554" y="4071942"/>
              <a:ext cx="1428760" cy="264320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366" name="TextBox 18"/>
            <p:cNvSpPr txBox="1">
              <a:spLocks noChangeArrowheads="1"/>
            </p:cNvSpPr>
            <p:nvPr/>
          </p:nvSpPr>
          <p:spPr bwMode="auto">
            <a:xfrm>
              <a:off x="3566023" y="4336772"/>
              <a:ext cx="1011822" cy="923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Data gap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filling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tools</a:t>
              </a:r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Down Arrow 19"/>
          <p:cNvSpPr/>
          <p:nvPr/>
        </p:nvSpPr>
        <p:spPr>
          <a:xfrm>
            <a:off x="3357563" y="3286125"/>
            <a:ext cx="71437" cy="5715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Down Arrow 22"/>
          <p:cNvSpPr/>
          <p:nvPr/>
        </p:nvSpPr>
        <p:spPr>
          <a:xfrm rot="5400000" flipV="1">
            <a:off x="2215356" y="4575969"/>
            <a:ext cx="71438" cy="5715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7356" name="Group 23"/>
          <p:cNvGrpSpPr>
            <a:grpSpLocks/>
          </p:cNvGrpSpPr>
          <p:nvPr/>
        </p:nvGrpSpPr>
        <p:grpSpPr bwMode="auto">
          <a:xfrm>
            <a:off x="5435600" y="4000500"/>
            <a:ext cx="1535113" cy="2643188"/>
            <a:chOff x="5572624" y="4000504"/>
            <a:chExt cx="1534134" cy="2643206"/>
          </a:xfrm>
        </p:grpSpPr>
        <p:sp>
          <p:nvSpPr>
            <p:cNvPr id="25" name="Rectangle 24"/>
            <p:cNvSpPr/>
            <p:nvPr/>
          </p:nvSpPr>
          <p:spPr>
            <a:xfrm>
              <a:off x="5644016" y="4000504"/>
              <a:ext cx="1427839" cy="264320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364" name="TextBox 29"/>
            <p:cNvSpPr txBox="1">
              <a:spLocks noChangeArrowheads="1"/>
            </p:cNvSpPr>
            <p:nvPr/>
          </p:nvSpPr>
          <p:spPr bwMode="auto">
            <a:xfrm>
              <a:off x="5572624" y="4347894"/>
              <a:ext cx="1534134" cy="646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Reporting tools</a:t>
              </a:r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Down Arrow 30"/>
          <p:cNvSpPr/>
          <p:nvPr/>
        </p:nvSpPr>
        <p:spPr>
          <a:xfrm rot="5400000" flipV="1">
            <a:off x="4784726" y="4352925"/>
            <a:ext cx="44450" cy="100012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Down Arrow 34"/>
          <p:cNvSpPr/>
          <p:nvPr/>
        </p:nvSpPr>
        <p:spPr>
          <a:xfrm flipV="1">
            <a:off x="6196013" y="3286125"/>
            <a:ext cx="71437" cy="5715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359" name="Rectangle 1"/>
          <p:cNvSpPr>
            <a:spLocks noChangeArrowheads="1"/>
          </p:cNvSpPr>
          <p:nvPr/>
        </p:nvSpPr>
        <p:spPr bwMode="auto">
          <a:xfrm>
            <a:off x="4745038" y="115888"/>
            <a:ext cx="439896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2286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286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endParaRPr lang="bg-BG" altLang="bg-B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Char char="•"/>
            </a:pPr>
            <a:r>
              <a:rPr lang="en-US" altLang="bg-B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IUCLID 6 interface:  Web Services</a:t>
            </a:r>
          </a:p>
          <a:p>
            <a:pPr algn="just" eaLnBrk="1" hangingPunct="1">
              <a:buFontTx/>
              <a:buChar char="•"/>
            </a:pPr>
            <a:endParaRPr lang="bg-BG" altLang="bg-B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 eaLnBrk="1" hangingPunct="1">
              <a:buFont typeface="Times New Roman" panose="02020603050405020304" pitchFamily="18" charset="0"/>
              <a:buChar char="•"/>
            </a:pPr>
            <a:r>
              <a:rPr lang="en-US" altLang="bg-B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Submission of in silico  predictions from Toolbox to IUCLID 6</a:t>
            </a:r>
          </a:p>
        </p:txBody>
      </p: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5508104" y="2132856"/>
            <a:ext cx="1428750" cy="857250"/>
            <a:chOff x="5929322" y="714356"/>
            <a:chExt cx="1428760" cy="2286016"/>
          </a:xfrm>
          <a:solidFill>
            <a:srgbClr val="FFFF00"/>
          </a:solidFill>
        </p:grpSpPr>
        <p:sp>
          <p:nvSpPr>
            <p:cNvPr id="36" name="Can 35"/>
            <p:cNvSpPr/>
            <p:nvPr/>
          </p:nvSpPr>
          <p:spPr>
            <a:xfrm>
              <a:off x="5929322" y="714356"/>
              <a:ext cx="1428760" cy="2286016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3"/>
            <p:cNvSpPr txBox="1">
              <a:spLocks noChangeArrowheads="1"/>
            </p:cNvSpPr>
            <p:nvPr/>
          </p:nvSpPr>
          <p:spPr bwMode="auto">
            <a:xfrm>
              <a:off x="6073670" y="1364083"/>
              <a:ext cx="1140065" cy="98489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IUCLID6 </a:t>
              </a:r>
              <a:endParaRPr lang="bg-BG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7361" name="TextBox 28"/>
          <p:cNvSpPr txBox="1">
            <a:spLocks noChangeArrowheads="1"/>
          </p:cNvSpPr>
          <p:nvPr/>
        </p:nvSpPr>
        <p:spPr bwMode="auto">
          <a:xfrm>
            <a:off x="2298700" y="0"/>
            <a:ext cx="833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40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  <a:endParaRPr lang="bg-BG" altLang="bg-BG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6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89CD0CB7-DCEE-4541-93F7-4AD50A0A5CA9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28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17"/>
          <p:cNvGrpSpPr>
            <a:grpSpLocks/>
          </p:cNvGrpSpPr>
          <p:nvPr/>
        </p:nvGrpSpPr>
        <p:grpSpPr bwMode="auto">
          <a:xfrm>
            <a:off x="357188" y="857250"/>
            <a:ext cx="1428750" cy="2286000"/>
            <a:chOff x="1142976" y="642918"/>
            <a:chExt cx="1428760" cy="2286016"/>
          </a:xfrm>
        </p:grpSpPr>
        <p:sp>
          <p:nvSpPr>
            <p:cNvPr id="6" name="Can 5"/>
            <p:cNvSpPr/>
            <p:nvPr/>
          </p:nvSpPr>
          <p:spPr>
            <a:xfrm>
              <a:off x="1142976" y="642918"/>
              <a:ext cx="1428760" cy="2286016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400" name="TextBox 11"/>
            <p:cNvSpPr txBox="1">
              <a:spLocks noChangeArrowheads="1"/>
            </p:cNvSpPr>
            <p:nvPr/>
          </p:nvSpPr>
          <p:spPr bwMode="auto">
            <a:xfrm>
              <a:off x="1188135" y="1357298"/>
              <a:ext cx="133844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Knowledge </a:t>
              </a:r>
            </a:p>
            <a:p>
              <a:pPr eaLnBrk="1" hangingPunct="1"/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371" name="Group 19"/>
          <p:cNvGrpSpPr>
            <a:grpSpLocks/>
          </p:cNvGrpSpPr>
          <p:nvPr/>
        </p:nvGrpSpPr>
        <p:grpSpPr bwMode="auto">
          <a:xfrm>
            <a:off x="2643188" y="857250"/>
            <a:ext cx="1446212" cy="2286000"/>
            <a:chOff x="3000364" y="714356"/>
            <a:chExt cx="1446911" cy="2286016"/>
          </a:xfrm>
        </p:grpSpPr>
        <p:sp>
          <p:nvSpPr>
            <p:cNvPr id="21" name="Can 20"/>
            <p:cNvSpPr/>
            <p:nvPr/>
          </p:nvSpPr>
          <p:spPr>
            <a:xfrm>
              <a:off x="3000364" y="714356"/>
              <a:ext cx="1428760" cy="2286016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396" name="TextBox 21"/>
            <p:cNvSpPr txBox="1">
              <a:spLocks noChangeArrowheads="1"/>
            </p:cNvSpPr>
            <p:nvPr/>
          </p:nvSpPr>
          <p:spPr bwMode="auto">
            <a:xfrm>
              <a:off x="3018273" y="1357299"/>
              <a:ext cx="1429002" cy="646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Experimental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Data </a:t>
              </a:r>
            </a:p>
          </p:txBody>
        </p:sp>
      </p:grpSp>
      <p:sp>
        <p:nvSpPr>
          <p:cNvPr id="26" name="Arc 25"/>
          <p:cNvSpPr/>
          <p:nvPr/>
        </p:nvSpPr>
        <p:spPr>
          <a:xfrm>
            <a:off x="1062038" y="431800"/>
            <a:ext cx="2357437" cy="928688"/>
          </a:xfrm>
          <a:prstGeom prst="arc">
            <a:avLst>
              <a:gd name="adj1" fmla="val 16200000"/>
              <a:gd name="adj2" fmla="val 21360567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Arc 26"/>
          <p:cNvSpPr/>
          <p:nvPr/>
        </p:nvSpPr>
        <p:spPr>
          <a:xfrm flipH="1">
            <a:off x="1000125" y="431800"/>
            <a:ext cx="2357438" cy="928688"/>
          </a:xfrm>
          <a:prstGeom prst="arc">
            <a:avLst>
              <a:gd name="adj1" fmla="val 16200000"/>
              <a:gd name="adj2" fmla="val 21360567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Down Arrow 27"/>
          <p:cNvSpPr/>
          <p:nvPr/>
        </p:nvSpPr>
        <p:spPr>
          <a:xfrm>
            <a:off x="2179638" y="46038"/>
            <a:ext cx="71437" cy="357187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/>
          </a:p>
        </p:txBody>
      </p:sp>
      <p:grpSp>
        <p:nvGrpSpPr>
          <p:cNvPr id="58375" name="Group 12"/>
          <p:cNvGrpSpPr>
            <a:grpSpLocks/>
          </p:cNvGrpSpPr>
          <p:nvPr/>
        </p:nvGrpSpPr>
        <p:grpSpPr bwMode="auto">
          <a:xfrm>
            <a:off x="214313" y="4000500"/>
            <a:ext cx="1643062" cy="2643188"/>
            <a:chOff x="1142976" y="3929066"/>
            <a:chExt cx="1643074" cy="2643206"/>
          </a:xfrm>
        </p:grpSpPr>
        <p:sp>
          <p:nvSpPr>
            <p:cNvPr id="14" name="Rectangle 13"/>
            <p:cNvSpPr/>
            <p:nvPr/>
          </p:nvSpPr>
          <p:spPr>
            <a:xfrm>
              <a:off x="1142976" y="3929066"/>
              <a:ext cx="1643074" cy="264320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392" name="TextBox 14"/>
            <p:cNvSpPr txBox="1">
              <a:spLocks noChangeArrowheads="1"/>
            </p:cNvSpPr>
            <p:nvPr/>
          </p:nvSpPr>
          <p:spPr bwMode="auto">
            <a:xfrm>
              <a:off x="1185293" y="4357694"/>
              <a:ext cx="155844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Categorization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tools</a:t>
              </a:r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Down Arrow 15"/>
          <p:cNvSpPr/>
          <p:nvPr/>
        </p:nvSpPr>
        <p:spPr>
          <a:xfrm>
            <a:off x="1000125" y="3286125"/>
            <a:ext cx="71438" cy="5715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8377" name="Group 16"/>
          <p:cNvGrpSpPr>
            <a:grpSpLocks/>
          </p:cNvGrpSpPr>
          <p:nvPr/>
        </p:nvGrpSpPr>
        <p:grpSpPr bwMode="auto">
          <a:xfrm>
            <a:off x="2643188" y="4000500"/>
            <a:ext cx="1428750" cy="2643188"/>
            <a:chOff x="3357554" y="4071942"/>
            <a:chExt cx="1428760" cy="2643206"/>
          </a:xfrm>
        </p:grpSpPr>
        <p:sp>
          <p:nvSpPr>
            <p:cNvPr id="18" name="Rectangle 17"/>
            <p:cNvSpPr/>
            <p:nvPr/>
          </p:nvSpPr>
          <p:spPr>
            <a:xfrm>
              <a:off x="3357554" y="4071942"/>
              <a:ext cx="1428760" cy="264320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390" name="TextBox 18"/>
            <p:cNvSpPr txBox="1">
              <a:spLocks noChangeArrowheads="1"/>
            </p:cNvSpPr>
            <p:nvPr/>
          </p:nvSpPr>
          <p:spPr bwMode="auto">
            <a:xfrm>
              <a:off x="3566023" y="4336772"/>
              <a:ext cx="1011822" cy="923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Data gap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filling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tools</a:t>
              </a:r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Down Arrow 19"/>
          <p:cNvSpPr/>
          <p:nvPr/>
        </p:nvSpPr>
        <p:spPr>
          <a:xfrm>
            <a:off x="3357563" y="3286125"/>
            <a:ext cx="71437" cy="5715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Down Arrow 22"/>
          <p:cNvSpPr/>
          <p:nvPr/>
        </p:nvSpPr>
        <p:spPr>
          <a:xfrm rot="5400000" flipV="1">
            <a:off x="2215356" y="4575969"/>
            <a:ext cx="71438" cy="5715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507038" y="4000500"/>
            <a:ext cx="1428750" cy="26431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Down Arrow 30"/>
          <p:cNvSpPr/>
          <p:nvPr/>
        </p:nvSpPr>
        <p:spPr>
          <a:xfrm rot="5400000" flipV="1">
            <a:off x="4784726" y="4352925"/>
            <a:ext cx="44450" cy="100012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Down Arrow 34"/>
          <p:cNvSpPr/>
          <p:nvPr/>
        </p:nvSpPr>
        <p:spPr>
          <a:xfrm flipV="1">
            <a:off x="6196013" y="3286125"/>
            <a:ext cx="71437" cy="5715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83" name="Rectangle 1"/>
          <p:cNvSpPr>
            <a:spLocks noChangeArrowheads="1"/>
          </p:cNvSpPr>
          <p:nvPr/>
        </p:nvSpPr>
        <p:spPr bwMode="auto">
          <a:xfrm>
            <a:off x="4500563" y="538163"/>
            <a:ext cx="44640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2286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286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Char char="•"/>
            </a:pPr>
            <a:r>
              <a:rPr lang="en-US" altLang="bg-B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IUCLID 6 interface: Web Services</a:t>
            </a:r>
          </a:p>
          <a:p>
            <a:pPr algn="just" eaLnBrk="1" hangingPunct="1">
              <a:buFontTx/>
              <a:buChar char="•"/>
            </a:pPr>
            <a:endParaRPr lang="bg-BG" altLang="bg-B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 eaLnBrk="1" hangingPunct="1">
              <a:buFont typeface="Times New Roman" panose="02020603050405020304" pitchFamily="18" charset="0"/>
              <a:buChar char="•"/>
            </a:pPr>
            <a:r>
              <a:rPr lang="en-US" altLang="bg-B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Transfer of data from IUCLID 6 to Toolbox</a:t>
            </a:r>
          </a:p>
        </p:txBody>
      </p:sp>
      <p:sp>
        <p:nvSpPr>
          <p:cNvPr id="37" name="Down Arrow 36"/>
          <p:cNvSpPr/>
          <p:nvPr/>
        </p:nvSpPr>
        <p:spPr>
          <a:xfrm rot="16200000" flipH="1" flipV="1">
            <a:off x="4783138" y="2043112"/>
            <a:ext cx="44450" cy="100012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5508104" y="2132856"/>
            <a:ext cx="1428750" cy="857250"/>
            <a:chOff x="5929322" y="714356"/>
            <a:chExt cx="1428760" cy="2286016"/>
          </a:xfrm>
          <a:solidFill>
            <a:srgbClr val="FFFF00"/>
          </a:solidFill>
        </p:grpSpPr>
        <p:sp>
          <p:nvSpPr>
            <p:cNvPr id="39" name="Can 38"/>
            <p:cNvSpPr/>
            <p:nvPr/>
          </p:nvSpPr>
          <p:spPr>
            <a:xfrm>
              <a:off x="5929322" y="714356"/>
              <a:ext cx="1428760" cy="2286016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3"/>
            <p:cNvSpPr txBox="1">
              <a:spLocks noChangeArrowheads="1"/>
            </p:cNvSpPr>
            <p:nvPr/>
          </p:nvSpPr>
          <p:spPr bwMode="auto">
            <a:xfrm>
              <a:off x="6073670" y="1364083"/>
              <a:ext cx="1140065" cy="98489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IUCLID6 </a:t>
              </a:r>
              <a:endParaRPr lang="bg-BG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8386" name="TextBox 28"/>
          <p:cNvSpPr txBox="1">
            <a:spLocks noChangeArrowheads="1"/>
          </p:cNvSpPr>
          <p:nvPr/>
        </p:nvSpPr>
        <p:spPr bwMode="auto">
          <a:xfrm>
            <a:off x="2298700" y="0"/>
            <a:ext cx="833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40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  <a:endParaRPr lang="bg-BG" altLang="bg-BG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87" name="TextBox 29"/>
          <p:cNvSpPr txBox="1">
            <a:spLocks noChangeArrowheads="1"/>
          </p:cNvSpPr>
          <p:nvPr/>
        </p:nvSpPr>
        <p:spPr bwMode="auto">
          <a:xfrm>
            <a:off x="5435600" y="4348163"/>
            <a:ext cx="15351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Reporting tools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8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EA4C0D9-2535-43D8-AA23-973D2F4F6F55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29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908050"/>
            <a:ext cx="3097212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0963" y="1685925"/>
            <a:ext cx="9036050" cy="4824413"/>
          </a:xfrm>
          <a:prstGeom prst="rect">
            <a:avLst/>
          </a:prstGeom>
        </p:spPr>
        <p:txBody>
          <a:bodyPr/>
          <a:lstStyle/>
          <a:p>
            <a:pPr marL="342900" indent="-342900" algn="l"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 eaLnBrk="0" fontAlgn="auto" hangingPunct="0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GB" sz="28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Toolbox helps registrants and authorities to</a:t>
            </a:r>
          </a:p>
          <a:p>
            <a:pPr marL="723900" lvl="1" indent="-271463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GB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the methodologies to group chemicals into categories and </a:t>
            </a:r>
          </a:p>
          <a:p>
            <a:pPr marL="723900" lvl="1" indent="-271463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GB" altLang="zh-CN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Refine and expand the categories approach</a:t>
            </a:r>
          </a:p>
          <a:p>
            <a:pPr marL="723900" lvl="1" indent="-271463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GB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Provide a mechanistic transparency of the formed categories</a:t>
            </a:r>
          </a:p>
          <a:p>
            <a:pPr marL="723900" lvl="1" indent="-271463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GB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Fill data gaps by read-across, trend analysis and (Q)SARs</a:t>
            </a:r>
          </a:p>
          <a:p>
            <a:pPr marL="730250" lvl="1" indent="-273050" algn="l" fontAlgn="auto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GB" altLang="zh-CN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Ensure uniform application of read-across </a:t>
            </a:r>
          </a:p>
          <a:p>
            <a:pPr marL="730250" lvl="1" indent="-273050" algn="l" fontAlgn="auto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GB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Support the regulatory use of (Q)SAR approach</a:t>
            </a:r>
          </a:p>
          <a:p>
            <a:pPr marL="723900" lvl="1" indent="-271463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GB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Improve the regulatory acceptance of (Q)SAR methods</a:t>
            </a:r>
          </a:p>
          <a:p>
            <a:pPr marL="273050" indent="-273050" algn="l" eaLnBrk="0" fontAlgn="auto" hangingPunct="0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lang="en-GB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3900" lvl="1" indent="-271463" algn="l" eaLnBrk="0" fontAlgn="auto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GB" altLang="zh-CN" sz="28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8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8638D3B-E553-46F1-AC35-FB623F7837DA}" type="slidenum">
              <a:rPr lang="bg-BG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bg-BG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0" y="44450"/>
            <a:ext cx="8229600" cy="777875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GB" sz="4000" kern="0" dirty="0">
                <a:latin typeface="Times New Roman" pitchFamily="18" charset="0"/>
                <a:ea typeface="+mj-ea"/>
                <a:cs typeface="Times New Roman" pitchFamily="18" charset="0"/>
              </a:rPr>
              <a:t>Philosophy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Group 17"/>
          <p:cNvGrpSpPr>
            <a:grpSpLocks/>
          </p:cNvGrpSpPr>
          <p:nvPr/>
        </p:nvGrpSpPr>
        <p:grpSpPr bwMode="auto">
          <a:xfrm>
            <a:off x="357188" y="857250"/>
            <a:ext cx="1428750" cy="2286000"/>
            <a:chOff x="1142976" y="642918"/>
            <a:chExt cx="1428760" cy="2286016"/>
          </a:xfrm>
        </p:grpSpPr>
        <p:sp>
          <p:nvSpPr>
            <p:cNvPr id="6" name="Can 5"/>
            <p:cNvSpPr/>
            <p:nvPr/>
          </p:nvSpPr>
          <p:spPr>
            <a:xfrm>
              <a:off x="1142976" y="642918"/>
              <a:ext cx="1428760" cy="2286016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24" name="TextBox 11"/>
            <p:cNvSpPr txBox="1">
              <a:spLocks noChangeArrowheads="1"/>
            </p:cNvSpPr>
            <p:nvPr/>
          </p:nvSpPr>
          <p:spPr bwMode="auto">
            <a:xfrm>
              <a:off x="1188135" y="1357298"/>
              <a:ext cx="133844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Knowledge </a:t>
              </a:r>
            </a:p>
            <a:p>
              <a:pPr eaLnBrk="1" hangingPunct="1"/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395" name="Group 19"/>
          <p:cNvGrpSpPr>
            <a:grpSpLocks/>
          </p:cNvGrpSpPr>
          <p:nvPr/>
        </p:nvGrpSpPr>
        <p:grpSpPr bwMode="auto">
          <a:xfrm>
            <a:off x="2643188" y="857250"/>
            <a:ext cx="1446212" cy="2286000"/>
            <a:chOff x="3000364" y="714356"/>
            <a:chExt cx="1446911" cy="2286016"/>
          </a:xfrm>
        </p:grpSpPr>
        <p:sp>
          <p:nvSpPr>
            <p:cNvPr id="21" name="Can 20"/>
            <p:cNvSpPr/>
            <p:nvPr/>
          </p:nvSpPr>
          <p:spPr>
            <a:xfrm>
              <a:off x="3000364" y="714356"/>
              <a:ext cx="1428760" cy="2286016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20" name="TextBox 21"/>
            <p:cNvSpPr txBox="1">
              <a:spLocks noChangeArrowheads="1"/>
            </p:cNvSpPr>
            <p:nvPr/>
          </p:nvSpPr>
          <p:spPr bwMode="auto">
            <a:xfrm>
              <a:off x="3018273" y="1357299"/>
              <a:ext cx="1429002" cy="646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Experimental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Data </a:t>
              </a:r>
            </a:p>
          </p:txBody>
        </p:sp>
      </p:grpSp>
      <p:sp>
        <p:nvSpPr>
          <p:cNvPr id="26" name="Arc 25"/>
          <p:cNvSpPr/>
          <p:nvPr/>
        </p:nvSpPr>
        <p:spPr>
          <a:xfrm>
            <a:off x="1062038" y="431800"/>
            <a:ext cx="2357437" cy="928688"/>
          </a:xfrm>
          <a:prstGeom prst="arc">
            <a:avLst>
              <a:gd name="adj1" fmla="val 16200000"/>
              <a:gd name="adj2" fmla="val 21360567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Arc 26"/>
          <p:cNvSpPr/>
          <p:nvPr/>
        </p:nvSpPr>
        <p:spPr>
          <a:xfrm flipH="1">
            <a:off x="1000125" y="431800"/>
            <a:ext cx="2357438" cy="928688"/>
          </a:xfrm>
          <a:prstGeom prst="arc">
            <a:avLst>
              <a:gd name="adj1" fmla="val 16200000"/>
              <a:gd name="adj2" fmla="val 21360567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Down Arrow 27"/>
          <p:cNvSpPr/>
          <p:nvPr/>
        </p:nvSpPr>
        <p:spPr>
          <a:xfrm>
            <a:off x="2179638" y="46038"/>
            <a:ext cx="71437" cy="357187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/>
          </a:p>
        </p:txBody>
      </p:sp>
      <p:grpSp>
        <p:nvGrpSpPr>
          <p:cNvPr id="59399" name="Group 12"/>
          <p:cNvGrpSpPr>
            <a:grpSpLocks/>
          </p:cNvGrpSpPr>
          <p:nvPr/>
        </p:nvGrpSpPr>
        <p:grpSpPr bwMode="auto">
          <a:xfrm>
            <a:off x="214313" y="4000500"/>
            <a:ext cx="1643062" cy="2643188"/>
            <a:chOff x="1142976" y="3929066"/>
            <a:chExt cx="1643074" cy="2643206"/>
          </a:xfrm>
        </p:grpSpPr>
        <p:sp>
          <p:nvSpPr>
            <p:cNvPr id="14" name="Rectangle 13"/>
            <p:cNvSpPr/>
            <p:nvPr/>
          </p:nvSpPr>
          <p:spPr>
            <a:xfrm>
              <a:off x="1142976" y="3929066"/>
              <a:ext cx="1643074" cy="264320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16" name="TextBox 14"/>
            <p:cNvSpPr txBox="1">
              <a:spLocks noChangeArrowheads="1"/>
            </p:cNvSpPr>
            <p:nvPr/>
          </p:nvSpPr>
          <p:spPr bwMode="auto">
            <a:xfrm>
              <a:off x="1185293" y="4357694"/>
              <a:ext cx="155844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Categorization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tools</a:t>
              </a:r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Down Arrow 15"/>
          <p:cNvSpPr/>
          <p:nvPr/>
        </p:nvSpPr>
        <p:spPr>
          <a:xfrm>
            <a:off x="1000125" y="3286125"/>
            <a:ext cx="71438" cy="5715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9401" name="Group 16"/>
          <p:cNvGrpSpPr>
            <a:grpSpLocks/>
          </p:cNvGrpSpPr>
          <p:nvPr/>
        </p:nvGrpSpPr>
        <p:grpSpPr bwMode="auto">
          <a:xfrm>
            <a:off x="2643188" y="4000500"/>
            <a:ext cx="1428750" cy="2643188"/>
            <a:chOff x="3357554" y="4071942"/>
            <a:chExt cx="1428760" cy="2643206"/>
          </a:xfrm>
        </p:grpSpPr>
        <p:sp>
          <p:nvSpPr>
            <p:cNvPr id="18" name="Rectangle 17"/>
            <p:cNvSpPr/>
            <p:nvPr/>
          </p:nvSpPr>
          <p:spPr>
            <a:xfrm>
              <a:off x="3357554" y="4071942"/>
              <a:ext cx="1428760" cy="264320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14" name="TextBox 18"/>
            <p:cNvSpPr txBox="1">
              <a:spLocks noChangeArrowheads="1"/>
            </p:cNvSpPr>
            <p:nvPr/>
          </p:nvSpPr>
          <p:spPr bwMode="auto">
            <a:xfrm>
              <a:off x="3566023" y="4336772"/>
              <a:ext cx="1011822" cy="923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Data gap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filling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tools</a:t>
              </a:r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Down Arrow 19"/>
          <p:cNvSpPr/>
          <p:nvPr/>
        </p:nvSpPr>
        <p:spPr>
          <a:xfrm>
            <a:off x="3357563" y="3286125"/>
            <a:ext cx="71437" cy="5715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Down Arrow 22"/>
          <p:cNvSpPr/>
          <p:nvPr/>
        </p:nvSpPr>
        <p:spPr>
          <a:xfrm rot="5400000" flipV="1">
            <a:off x="2215356" y="4575969"/>
            <a:ext cx="71438" cy="5715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507038" y="4000500"/>
            <a:ext cx="1428750" cy="26431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Down Arrow 30"/>
          <p:cNvSpPr/>
          <p:nvPr/>
        </p:nvSpPr>
        <p:spPr>
          <a:xfrm rot="5400000" flipV="1">
            <a:off x="4784726" y="4352925"/>
            <a:ext cx="44450" cy="100012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Down Arrow 34"/>
          <p:cNvSpPr/>
          <p:nvPr/>
        </p:nvSpPr>
        <p:spPr>
          <a:xfrm flipV="1">
            <a:off x="6196013" y="3286125"/>
            <a:ext cx="71437" cy="5715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Down Arrow 29"/>
          <p:cNvSpPr/>
          <p:nvPr/>
        </p:nvSpPr>
        <p:spPr>
          <a:xfrm rot="16200000" flipH="1" flipV="1">
            <a:off x="4783138" y="2043112"/>
            <a:ext cx="44450" cy="100012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408" name="Rectangle 1"/>
          <p:cNvSpPr>
            <a:spLocks noChangeArrowheads="1"/>
          </p:cNvSpPr>
          <p:nvPr/>
        </p:nvSpPr>
        <p:spPr bwMode="auto">
          <a:xfrm>
            <a:off x="4427538" y="477838"/>
            <a:ext cx="46101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2286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Char char="•"/>
            </a:pPr>
            <a:r>
              <a:rPr lang="en-US" altLang="bg-B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CATALOG interface:  by XML (*.i6z)</a:t>
            </a:r>
          </a:p>
          <a:p>
            <a:pPr algn="just" eaLnBrk="1" hangingPunct="1"/>
            <a:endParaRPr lang="en-US" altLang="bg-B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Char char="•"/>
            </a:pPr>
            <a:r>
              <a:rPr lang="en-US" altLang="bg-B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Transfer of data from CATALOG to Toolbox</a:t>
            </a:r>
          </a:p>
        </p:txBody>
      </p: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5508104" y="2132856"/>
            <a:ext cx="1428750" cy="857250"/>
            <a:chOff x="5929322" y="714356"/>
            <a:chExt cx="1428760" cy="2286016"/>
          </a:xfrm>
          <a:solidFill>
            <a:srgbClr val="FFFF00"/>
          </a:solidFill>
        </p:grpSpPr>
        <p:sp>
          <p:nvSpPr>
            <p:cNvPr id="38" name="Can 37"/>
            <p:cNvSpPr/>
            <p:nvPr/>
          </p:nvSpPr>
          <p:spPr>
            <a:xfrm>
              <a:off x="5929322" y="714356"/>
              <a:ext cx="1428760" cy="2286016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3"/>
            <p:cNvSpPr txBox="1">
              <a:spLocks noChangeArrowheads="1"/>
            </p:cNvSpPr>
            <p:nvPr/>
          </p:nvSpPr>
          <p:spPr bwMode="auto">
            <a:xfrm>
              <a:off x="6073670" y="1364083"/>
              <a:ext cx="1140065" cy="98489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IUCLID6 </a:t>
              </a:r>
              <a:endParaRPr lang="bg-BG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9410" name="TextBox 28"/>
          <p:cNvSpPr txBox="1">
            <a:spLocks noChangeArrowheads="1"/>
          </p:cNvSpPr>
          <p:nvPr/>
        </p:nvSpPr>
        <p:spPr bwMode="auto">
          <a:xfrm>
            <a:off x="2298700" y="0"/>
            <a:ext cx="833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40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  <a:endParaRPr lang="bg-BG" altLang="bg-BG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11" name="TextBox 29"/>
          <p:cNvSpPr txBox="1">
            <a:spLocks noChangeArrowheads="1"/>
          </p:cNvSpPr>
          <p:nvPr/>
        </p:nvSpPr>
        <p:spPr bwMode="auto">
          <a:xfrm>
            <a:off x="5435600" y="4348163"/>
            <a:ext cx="15351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Reporting tools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1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498FDCC-16FD-422A-8BC3-1711D7030433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30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228600" y="188913"/>
            <a:ext cx="86868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bg-BG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lang="en-GB" altLang="bg-BG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bg-BG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Workflow</a:t>
            </a:r>
          </a:p>
        </p:txBody>
      </p:sp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179388" y="2547938"/>
            <a:ext cx="1447800" cy="923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Chemical</a:t>
            </a:r>
          </a:p>
          <a:p>
            <a:pPr eaLnBrk="1" hangingPunct="1"/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  <a:p>
            <a:pPr eaLnBrk="1" hangingPunct="1"/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20" name="Text Box 5"/>
          <p:cNvSpPr txBox="1">
            <a:spLocks noChangeArrowheads="1"/>
          </p:cNvSpPr>
          <p:nvPr/>
        </p:nvSpPr>
        <p:spPr bwMode="auto">
          <a:xfrm>
            <a:off x="1703388" y="2547938"/>
            <a:ext cx="1371600" cy="923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Profiling</a:t>
            </a:r>
          </a:p>
          <a:p>
            <a:pPr eaLnBrk="1" hangingPunct="1"/>
            <a:endParaRPr lang="en-US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4827588" y="2547938"/>
            <a:ext cx="1524000" cy="923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Category</a:t>
            </a:r>
          </a:p>
          <a:p>
            <a:pPr eaLnBrk="1" hangingPunct="1"/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Definition</a:t>
            </a:r>
          </a:p>
          <a:p>
            <a:pPr eaLnBrk="1" hangingPunct="1"/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22" name="Text Box 7"/>
          <p:cNvSpPr txBox="1">
            <a:spLocks noChangeArrowheads="1"/>
          </p:cNvSpPr>
          <p:nvPr/>
        </p:nvSpPr>
        <p:spPr bwMode="auto">
          <a:xfrm>
            <a:off x="6427788" y="2547938"/>
            <a:ext cx="1371600" cy="923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Filling</a:t>
            </a:r>
          </a:p>
          <a:p>
            <a:pPr eaLnBrk="1" hangingPunct="1"/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data gap</a:t>
            </a:r>
          </a:p>
          <a:p>
            <a:pPr eaLnBrk="1" hangingPunct="1"/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23" name="Text Box 8"/>
          <p:cNvSpPr txBox="1">
            <a:spLocks noChangeArrowheads="1"/>
          </p:cNvSpPr>
          <p:nvPr/>
        </p:nvSpPr>
        <p:spPr bwMode="auto">
          <a:xfrm>
            <a:off x="7875588" y="2547938"/>
            <a:ext cx="1143000" cy="923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Report</a:t>
            </a:r>
          </a:p>
          <a:p>
            <a:pPr eaLnBrk="1" hangingPunct="1"/>
            <a:endParaRPr lang="en-US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24" name="Text Box 9"/>
          <p:cNvSpPr txBox="1">
            <a:spLocks noChangeArrowheads="1"/>
          </p:cNvSpPr>
          <p:nvPr/>
        </p:nvSpPr>
        <p:spPr bwMode="auto">
          <a:xfrm>
            <a:off x="3151188" y="2547938"/>
            <a:ext cx="1600200" cy="923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Endpoints</a:t>
            </a:r>
          </a:p>
          <a:p>
            <a:pPr eaLnBrk="1" hangingPunct="1"/>
            <a:endParaRPr lang="en-US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bg-BG" altLang="bg-B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608138" y="4125913"/>
            <a:ext cx="1450975" cy="1857375"/>
            <a:chOff x="1018951" y="642918"/>
            <a:chExt cx="1741504" cy="2286016"/>
          </a:xfrm>
        </p:grpSpPr>
        <p:sp>
          <p:nvSpPr>
            <p:cNvPr id="14" name="Can 13"/>
            <p:cNvSpPr/>
            <p:nvPr/>
          </p:nvSpPr>
          <p:spPr>
            <a:xfrm>
              <a:off x="1142976" y="642918"/>
              <a:ext cx="1428760" cy="2286016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458" name="TextBox 14"/>
            <p:cNvSpPr txBox="1">
              <a:spLocks noChangeArrowheads="1"/>
            </p:cNvSpPr>
            <p:nvPr/>
          </p:nvSpPr>
          <p:spPr bwMode="auto">
            <a:xfrm>
              <a:off x="1018951" y="1357298"/>
              <a:ext cx="1741504" cy="795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Knowledge 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Base</a:t>
              </a:r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3325813" y="4125913"/>
            <a:ext cx="1246187" cy="1857375"/>
            <a:chOff x="3000364" y="714356"/>
            <a:chExt cx="1428760" cy="2286016"/>
          </a:xfrm>
        </p:grpSpPr>
        <p:sp>
          <p:nvSpPr>
            <p:cNvPr id="17" name="Can 16"/>
            <p:cNvSpPr/>
            <p:nvPr/>
          </p:nvSpPr>
          <p:spPr>
            <a:xfrm>
              <a:off x="3000364" y="714356"/>
              <a:ext cx="1428760" cy="2286016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454" name="TextBox 17"/>
            <p:cNvSpPr txBox="1">
              <a:spLocks noChangeArrowheads="1"/>
            </p:cNvSpPr>
            <p:nvPr/>
          </p:nvSpPr>
          <p:spPr bwMode="auto">
            <a:xfrm>
              <a:off x="3283783" y="1402767"/>
              <a:ext cx="904529" cy="795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Data 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Base</a:t>
              </a:r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643438" y="4197350"/>
            <a:ext cx="1873250" cy="1785938"/>
            <a:chOff x="895940" y="3929066"/>
            <a:chExt cx="2115377" cy="2643206"/>
          </a:xfrm>
        </p:grpSpPr>
        <p:sp>
          <p:nvSpPr>
            <p:cNvPr id="20" name="Rectangle 19"/>
            <p:cNvSpPr/>
            <p:nvPr/>
          </p:nvSpPr>
          <p:spPr>
            <a:xfrm>
              <a:off x="1141538" y="3929066"/>
              <a:ext cx="1645692" cy="264320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450" name="TextBox 20"/>
            <p:cNvSpPr txBox="1">
              <a:spLocks noChangeArrowheads="1"/>
            </p:cNvSpPr>
            <p:nvPr/>
          </p:nvSpPr>
          <p:spPr bwMode="auto">
            <a:xfrm>
              <a:off x="895940" y="4672089"/>
              <a:ext cx="2115377" cy="956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Categorization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tools</a:t>
              </a:r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6602413" y="4197350"/>
            <a:ext cx="1049337" cy="1785938"/>
            <a:chOff x="3346359" y="4071942"/>
            <a:chExt cx="1439955" cy="2643206"/>
          </a:xfrm>
        </p:grpSpPr>
        <p:sp>
          <p:nvSpPr>
            <p:cNvPr id="24" name="Rectangle 23"/>
            <p:cNvSpPr/>
            <p:nvPr/>
          </p:nvSpPr>
          <p:spPr>
            <a:xfrm>
              <a:off x="3357251" y="4071942"/>
              <a:ext cx="1429063" cy="264320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448" name="TextBox 24"/>
            <p:cNvSpPr txBox="1">
              <a:spLocks noChangeArrowheads="1"/>
            </p:cNvSpPr>
            <p:nvPr/>
          </p:nvSpPr>
          <p:spPr bwMode="auto">
            <a:xfrm>
              <a:off x="3346359" y="4336772"/>
              <a:ext cx="1388171" cy="136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Data gap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filling</a:t>
              </a:r>
            </a:p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tools</a:t>
              </a:r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3237037" y="1268760"/>
            <a:ext cx="1428750" cy="857250"/>
            <a:chOff x="5929322" y="714356"/>
            <a:chExt cx="1428760" cy="2286016"/>
          </a:xfrm>
          <a:solidFill>
            <a:srgbClr val="FFFF00"/>
          </a:solidFill>
        </p:grpSpPr>
        <p:sp>
          <p:nvSpPr>
            <p:cNvPr id="33" name="Can 32"/>
            <p:cNvSpPr/>
            <p:nvPr/>
          </p:nvSpPr>
          <p:spPr>
            <a:xfrm>
              <a:off x="5929322" y="714356"/>
              <a:ext cx="1428760" cy="2286016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40" name="TextBox 33"/>
            <p:cNvSpPr txBox="1">
              <a:spLocks noChangeArrowheads="1"/>
            </p:cNvSpPr>
            <p:nvPr/>
          </p:nvSpPr>
          <p:spPr bwMode="auto">
            <a:xfrm>
              <a:off x="6073670" y="1364083"/>
              <a:ext cx="1140065" cy="98489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IUCLID6 </a:t>
              </a:r>
              <a:endParaRPr lang="bg-BG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49" name="Straight Connector 48"/>
          <p:cNvCxnSpPr/>
          <p:nvPr/>
        </p:nvCxnSpPr>
        <p:spPr>
          <a:xfrm>
            <a:off x="4665663" y="1697038"/>
            <a:ext cx="3857625" cy="1587"/>
          </a:xfrm>
          <a:prstGeom prst="line">
            <a:avLst/>
          </a:prstGeom>
          <a:ln w="28575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8091488" y="2112963"/>
            <a:ext cx="847725" cy="158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Up Arrow 37"/>
          <p:cNvSpPr/>
          <p:nvPr/>
        </p:nvSpPr>
        <p:spPr>
          <a:xfrm>
            <a:off x="2124075" y="3500438"/>
            <a:ext cx="360363" cy="720725"/>
          </a:xfrm>
          <a:prstGeom prst="upArrow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>
                  <a:shade val="67500"/>
                  <a:satMod val="115000"/>
                  <a:alpha val="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dirty="0"/>
          </a:p>
        </p:txBody>
      </p:sp>
      <p:sp>
        <p:nvSpPr>
          <p:cNvPr id="41" name="Up Arrow 40"/>
          <p:cNvSpPr/>
          <p:nvPr/>
        </p:nvSpPr>
        <p:spPr>
          <a:xfrm>
            <a:off x="3779838" y="3500438"/>
            <a:ext cx="360362" cy="720725"/>
          </a:xfrm>
          <a:prstGeom prst="upArrow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>
                  <a:shade val="67500"/>
                  <a:satMod val="115000"/>
                  <a:alpha val="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dirty="0"/>
          </a:p>
        </p:txBody>
      </p:sp>
      <p:sp>
        <p:nvSpPr>
          <p:cNvPr id="43" name="Up Arrow 42"/>
          <p:cNvSpPr/>
          <p:nvPr/>
        </p:nvSpPr>
        <p:spPr>
          <a:xfrm>
            <a:off x="5364163" y="3500438"/>
            <a:ext cx="360362" cy="720725"/>
          </a:xfrm>
          <a:prstGeom prst="upArrow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>
                  <a:shade val="67500"/>
                  <a:satMod val="115000"/>
                  <a:alpha val="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dirty="0"/>
          </a:p>
        </p:txBody>
      </p:sp>
      <p:sp>
        <p:nvSpPr>
          <p:cNvPr id="46" name="Up Arrow 45"/>
          <p:cNvSpPr/>
          <p:nvPr/>
        </p:nvSpPr>
        <p:spPr>
          <a:xfrm>
            <a:off x="6948488" y="3500438"/>
            <a:ext cx="360362" cy="720725"/>
          </a:xfrm>
          <a:prstGeom prst="upArrow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>
                  <a:shade val="67500"/>
                  <a:satMod val="115000"/>
                  <a:alpha val="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dirty="0"/>
          </a:p>
        </p:txBody>
      </p:sp>
      <p:sp>
        <p:nvSpPr>
          <p:cNvPr id="60436" name="AutoShape 13"/>
          <p:cNvSpPr>
            <a:spLocks noChangeArrowheads="1"/>
          </p:cNvSpPr>
          <p:nvPr/>
        </p:nvSpPr>
        <p:spPr bwMode="auto">
          <a:xfrm>
            <a:off x="179388" y="3124200"/>
            <a:ext cx="8839200" cy="304800"/>
          </a:xfrm>
          <a:prstGeom prst="rightArrow">
            <a:avLst>
              <a:gd name="adj1" fmla="val 50000"/>
              <a:gd name="adj2" fmla="val 462523"/>
            </a:avLst>
          </a:prstGeom>
          <a:gradFill rotWithShape="1">
            <a:gsLst>
              <a:gs pos="0">
                <a:srgbClr val="420000"/>
              </a:gs>
              <a:gs pos="53999">
                <a:srgbClr val="420000"/>
              </a:gs>
              <a:gs pos="100000">
                <a:srgbClr val="FFFFCC"/>
              </a:gs>
            </a:gsLst>
            <a:lin ang="108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bg-BG">
              <a:latin typeface="Constantia" panose="02030602050306030303" pitchFamily="18" charset="0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3951288" y="2125663"/>
            <a:ext cx="0" cy="422275"/>
          </a:xfrm>
          <a:prstGeom prst="line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Up Arrow 52"/>
          <p:cNvSpPr/>
          <p:nvPr/>
        </p:nvSpPr>
        <p:spPr>
          <a:xfrm rot="5400000">
            <a:off x="4067175" y="3429001"/>
            <a:ext cx="217487" cy="4824412"/>
          </a:xfrm>
          <a:prstGeom prst="upArrow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>
                  <a:shade val="67500"/>
                  <a:satMod val="115000"/>
                  <a:alpha val="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dirty="0"/>
          </a:p>
        </p:txBody>
      </p:sp>
      <p:sp>
        <p:nvSpPr>
          <p:cNvPr id="56" name="Up Arrow 55"/>
          <p:cNvSpPr/>
          <p:nvPr/>
        </p:nvSpPr>
        <p:spPr>
          <a:xfrm rot="5400000">
            <a:off x="3383757" y="4040981"/>
            <a:ext cx="215900" cy="2735263"/>
          </a:xfrm>
          <a:prstGeom prst="upArrow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>
                  <a:shade val="67500"/>
                  <a:satMod val="115000"/>
                  <a:alpha val="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dirty="0"/>
          </a:p>
        </p:txBody>
      </p:sp>
      <p:sp>
        <p:nvSpPr>
          <p:cNvPr id="57" name="Up Arrow 56"/>
          <p:cNvSpPr/>
          <p:nvPr/>
        </p:nvSpPr>
        <p:spPr>
          <a:xfrm rot="5400000">
            <a:off x="4427538" y="4868863"/>
            <a:ext cx="215900" cy="647700"/>
          </a:xfrm>
          <a:prstGeom prst="upArrow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>
                  <a:shade val="67500"/>
                  <a:satMod val="115000"/>
                  <a:alpha val="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dirty="0"/>
          </a:p>
        </p:txBody>
      </p:sp>
      <p:sp>
        <p:nvSpPr>
          <p:cNvPr id="58" name="Up Arrow 57"/>
          <p:cNvSpPr/>
          <p:nvPr/>
        </p:nvSpPr>
        <p:spPr>
          <a:xfrm rot="5400000">
            <a:off x="4968082" y="4112419"/>
            <a:ext cx="215900" cy="3024187"/>
          </a:xfrm>
          <a:prstGeom prst="upArrow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>
                  <a:shade val="67500"/>
                  <a:satMod val="115000"/>
                  <a:alpha val="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dirty="0"/>
          </a:p>
        </p:txBody>
      </p:sp>
      <p:grpSp>
        <p:nvGrpSpPr>
          <p:cNvPr id="7" name="Group 59"/>
          <p:cNvGrpSpPr>
            <a:grpSpLocks/>
          </p:cNvGrpSpPr>
          <p:nvPr/>
        </p:nvGrpSpPr>
        <p:grpSpPr bwMode="auto">
          <a:xfrm>
            <a:off x="7885113" y="3500438"/>
            <a:ext cx="1258887" cy="2482850"/>
            <a:chOff x="7884368" y="3501008"/>
            <a:chExt cx="1259632" cy="2482280"/>
          </a:xfrm>
        </p:grpSpPr>
        <p:sp>
          <p:nvSpPr>
            <p:cNvPr id="29" name="Rectangle 28"/>
            <p:cNvSpPr/>
            <p:nvPr/>
          </p:nvSpPr>
          <p:spPr bwMode="auto">
            <a:xfrm>
              <a:off x="7978085" y="4197760"/>
              <a:ext cx="1043605" cy="17855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Up Arrow 47"/>
            <p:cNvSpPr/>
            <p:nvPr/>
          </p:nvSpPr>
          <p:spPr>
            <a:xfrm>
              <a:off x="8244943" y="3501008"/>
              <a:ext cx="358987" cy="720560"/>
            </a:xfrm>
            <a:prstGeom prst="upArrow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accent1">
                    <a:shade val="67500"/>
                    <a:satMod val="115000"/>
                    <a:alpha val="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GB" dirty="0"/>
            </a:p>
          </p:txBody>
        </p:sp>
        <p:sp>
          <p:nvSpPr>
            <p:cNvPr id="60446" name="TextBox 29"/>
            <p:cNvSpPr txBox="1">
              <a:spLocks noChangeArrowheads="1"/>
            </p:cNvSpPr>
            <p:nvPr/>
          </p:nvSpPr>
          <p:spPr bwMode="auto">
            <a:xfrm>
              <a:off x="7884368" y="4437112"/>
              <a:ext cx="125963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bg-BG">
                  <a:latin typeface="Times New Roman" panose="02020603050405020304" pitchFamily="18" charset="0"/>
                  <a:cs typeface="Times New Roman" panose="02020603050405020304" pitchFamily="18" charset="0"/>
                </a:rPr>
                <a:t>Reporting tools</a:t>
              </a:r>
              <a:endParaRPr lang="bg-BG" altLang="bg-B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0443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82D8096-1F29-47D0-BE39-9BD256EBDEE8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31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1" grpId="0" animBg="1"/>
      <p:bldP spid="43" grpId="0" animBg="1"/>
      <p:bldP spid="46" grpId="0" animBg="1"/>
      <p:bldP spid="53" grpId="0" animBg="1"/>
      <p:bldP spid="56" grpId="0" animBg="1"/>
      <p:bldP spid="57" grpId="0" animBg="1"/>
      <p:bldP spid="5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 bwMode="auto">
          <a:xfrm>
            <a:off x="457200" y="-26988"/>
            <a:ext cx="8229600" cy="719138"/>
          </a:xfrm>
          <a:prstGeom prst="rect">
            <a:avLst/>
          </a:prstGeom>
          <a:solidFill>
            <a:srgbClr val="66FF33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bg-BG" sz="4000" smtClean="0"/>
              <a:t>Toolbox interactions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707904" y="3322739"/>
            <a:ext cx="2212609" cy="1016658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rgbClr val="FFC000"/>
                </a:solidFill>
              </a:rPr>
              <a:t>TOOLBOX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1560" y="2097892"/>
            <a:ext cx="1872208" cy="90864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t>Catalogic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1560" y="3456459"/>
            <a:ext cx="1872208" cy="90864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t>TIMES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11188" y="4752975"/>
            <a:ext cx="1873250" cy="90805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</a:rPr>
              <a:t>Pipeline profilers</a:t>
            </a:r>
          </a:p>
          <a:p>
            <a:pPr>
              <a:defRPr/>
            </a:pPr>
            <a:r>
              <a:rPr lang="en-US">
                <a:solidFill>
                  <a:prstClr val="black">
                    <a:lumMod val="95000"/>
                    <a:lumOff val="5000"/>
                  </a:prstClr>
                </a:solidFill>
              </a:rPr>
              <a:t>Other models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876256" y="1495341"/>
            <a:ext cx="1728192" cy="517882"/>
          </a:xfrm>
          <a:prstGeom prst="roundRect">
            <a:avLst/>
          </a:prstGeom>
          <a:solidFill>
            <a:schemeClr val="tx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GHS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75463" y="2292350"/>
            <a:ext cx="1728787" cy="51752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Reactivity</a:t>
            </a: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prioritization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875463" y="4999038"/>
            <a:ext cx="1728787" cy="51752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PBT</a:t>
            </a: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prioritization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484438" y="2552700"/>
            <a:ext cx="1223962" cy="1347788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 w="med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484438" y="3900488"/>
            <a:ext cx="1223962" cy="130651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 w="med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484438" y="3860800"/>
            <a:ext cx="1223962" cy="39688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 w="med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919788" y="1754188"/>
            <a:ext cx="955675" cy="214630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 w="med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1" idx="1"/>
          </p:cNvCxnSpPr>
          <p:nvPr/>
        </p:nvCxnSpPr>
        <p:spPr>
          <a:xfrm flipV="1">
            <a:off x="5919788" y="2551113"/>
            <a:ext cx="955675" cy="1349375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 w="med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12" idx="1"/>
          </p:cNvCxnSpPr>
          <p:nvPr/>
        </p:nvCxnSpPr>
        <p:spPr>
          <a:xfrm>
            <a:off x="5919788" y="3900488"/>
            <a:ext cx="955675" cy="135731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 w="med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Rectangular Callout 33"/>
          <p:cNvSpPr/>
          <p:nvPr/>
        </p:nvSpPr>
        <p:spPr>
          <a:xfrm>
            <a:off x="755650" y="5876925"/>
            <a:ext cx="3249613" cy="865188"/>
          </a:xfrm>
          <a:prstGeom prst="wedgeRectCallout">
            <a:avLst>
              <a:gd name="adj1" fmla="val 38285"/>
              <a:gd name="adj2" fmla="val -256014"/>
            </a:avLst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600" i="1" dirty="0">
                <a:solidFill>
                  <a:prstClr val="black"/>
                </a:solidFill>
              </a:rPr>
              <a:t>Docked software provides additional tools: calculators; (Q)SAR models; </a:t>
            </a:r>
          </a:p>
          <a:p>
            <a:pPr>
              <a:defRPr/>
            </a:pPr>
            <a:r>
              <a:rPr lang="en-US" sz="1600" i="1" dirty="0">
                <a:solidFill>
                  <a:prstClr val="black"/>
                </a:solidFill>
              </a:rPr>
              <a:t>metabolism simulators …</a:t>
            </a:r>
          </a:p>
        </p:txBody>
      </p:sp>
      <p:sp>
        <p:nvSpPr>
          <p:cNvPr id="35" name="Rectangular Callout 34"/>
          <p:cNvSpPr/>
          <p:nvPr/>
        </p:nvSpPr>
        <p:spPr>
          <a:xfrm>
            <a:off x="5364163" y="5876925"/>
            <a:ext cx="3095625" cy="865188"/>
          </a:xfrm>
          <a:prstGeom prst="wedgeRectCallout">
            <a:avLst>
              <a:gd name="adj1" fmla="val -30305"/>
              <a:gd name="adj2" fmla="val -262770"/>
            </a:avLst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600" i="1" dirty="0">
                <a:solidFill>
                  <a:prstClr val="black"/>
                </a:solidFill>
              </a:rPr>
              <a:t>Toolbox provides results for a target chemical: measured values; (Q)SAR or Read-across predictions</a:t>
            </a:r>
          </a:p>
        </p:txBody>
      </p:sp>
      <p:sp>
        <p:nvSpPr>
          <p:cNvPr id="36" name="Flowchart: Document 35"/>
          <p:cNvSpPr/>
          <p:nvPr/>
        </p:nvSpPr>
        <p:spPr>
          <a:xfrm>
            <a:off x="3924300" y="1908175"/>
            <a:ext cx="1800225" cy="1079500"/>
          </a:xfrm>
          <a:prstGeom prst="flowChartDocumen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Standardized prediction report</a:t>
            </a: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1547813" y="4367213"/>
            <a:ext cx="0" cy="28575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813675" y="4437063"/>
            <a:ext cx="0" cy="430212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sp>
        <p:nvSpPr>
          <p:cNvPr id="41" name="Rounded Rectangle 40"/>
          <p:cNvSpPr/>
          <p:nvPr/>
        </p:nvSpPr>
        <p:spPr>
          <a:xfrm>
            <a:off x="6876256" y="692696"/>
            <a:ext cx="1728192" cy="517882"/>
          </a:xfrm>
          <a:prstGeom prst="roundRect">
            <a:avLst/>
          </a:prstGeom>
          <a:solidFill>
            <a:schemeClr val="tx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Canadian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POPS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5919788" y="950913"/>
            <a:ext cx="955675" cy="2949575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 w="med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6" name="Flowchart: Magnetic Disk 45"/>
          <p:cNvSpPr/>
          <p:nvPr/>
        </p:nvSpPr>
        <p:spPr>
          <a:xfrm>
            <a:off x="2700338" y="981075"/>
            <a:ext cx="1295400" cy="863600"/>
          </a:xfrm>
          <a:prstGeom prst="flowChartMagneticDisk">
            <a:avLst/>
          </a:prstGeom>
          <a:solidFill>
            <a:srgbClr val="2C6AB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IUCLID6</a:t>
            </a:r>
          </a:p>
        </p:txBody>
      </p:sp>
      <p:cxnSp>
        <p:nvCxnSpPr>
          <p:cNvPr id="48" name="Straight Arrow Connector 47"/>
          <p:cNvCxnSpPr>
            <a:endCxn id="36" idx="2"/>
          </p:cNvCxnSpPr>
          <p:nvPr/>
        </p:nvCxnSpPr>
        <p:spPr>
          <a:xfrm flipV="1">
            <a:off x="4814888" y="2916238"/>
            <a:ext cx="9525" cy="36036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 w="med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6" name="Shape 55"/>
          <p:cNvCxnSpPr>
            <a:stCxn id="36" idx="0"/>
            <a:endCxn id="46" idx="4"/>
          </p:cNvCxnSpPr>
          <p:nvPr/>
        </p:nvCxnSpPr>
        <p:spPr>
          <a:xfrm rot="16200000" flipV="1">
            <a:off x="4162426" y="1246187"/>
            <a:ext cx="495300" cy="828675"/>
          </a:xfrm>
          <a:prstGeom prst="bentConnector2">
            <a:avLst/>
          </a:prstGeom>
          <a:ln>
            <a:solidFill>
              <a:schemeClr val="accent5">
                <a:lumMod val="75000"/>
              </a:schemeClr>
            </a:solidFill>
            <a:tailEnd type="triangle" w="med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6875463" y="3054350"/>
            <a:ext cx="1728787" cy="51911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IATAs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875463" y="3789363"/>
            <a:ext cx="1728787" cy="51752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HH </a:t>
            </a: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prioritization</a:t>
            </a:r>
          </a:p>
        </p:txBody>
      </p:sp>
      <p:cxnSp>
        <p:nvCxnSpPr>
          <p:cNvPr id="50" name="Straight Arrow Connector 49"/>
          <p:cNvCxnSpPr>
            <a:endCxn id="31" idx="1"/>
          </p:cNvCxnSpPr>
          <p:nvPr/>
        </p:nvCxnSpPr>
        <p:spPr>
          <a:xfrm flipV="1">
            <a:off x="5940425" y="3314700"/>
            <a:ext cx="935038" cy="531813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 w="med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32" idx="1"/>
          </p:cNvCxnSpPr>
          <p:nvPr/>
        </p:nvCxnSpPr>
        <p:spPr>
          <a:xfrm>
            <a:off x="5919788" y="3900488"/>
            <a:ext cx="955675" cy="147637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 w="med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5940425" y="3327400"/>
            <a:ext cx="935038" cy="53340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 w="med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1483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0A76A33-C722-40EA-98D6-D85625B9669C}" type="slidenum">
              <a:rPr lang="en-US" altLang="en-US">
                <a:solidFill>
                  <a:srgbClr val="898989"/>
                </a:solidFill>
              </a:rPr>
              <a:pPr eaLnBrk="1" hangingPunct="1"/>
              <a:t>32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419475" y="3141663"/>
            <a:ext cx="5543550" cy="1268412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2"/>
          <p:cNvSpPr>
            <a:spLocks noChangeArrowheads="1"/>
          </p:cNvSpPr>
          <p:nvPr/>
        </p:nvSpPr>
        <p:spPr bwMode="auto">
          <a:xfrm>
            <a:off x="3348038" y="1125538"/>
            <a:ext cx="2376487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bg-BG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Outlook</a:t>
            </a:r>
            <a:endParaRPr lang="en-US" altLang="bg-BG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67" name="Rectangle 12"/>
          <p:cNvSpPr>
            <a:spLocks noChangeArrowheads="1"/>
          </p:cNvSpPr>
          <p:nvPr/>
        </p:nvSpPr>
        <p:spPr bwMode="auto">
          <a:xfrm>
            <a:off x="2339975" y="2249488"/>
            <a:ext cx="49688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bg-BG" sz="280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</a:t>
            </a:r>
          </a:p>
          <a:p>
            <a:pPr algn="just" eaLnBrk="1" hangingPunct="1"/>
            <a:r>
              <a:rPr lang="en-US" altLang="bg-BG" sz="2800">
                <a:latin typeface="Times New Roman" panose="02020603050405020304" pitchFamily="18" charset="0"/>
                <a:cs typeface="Times New Roman" panose="02020603050405020304" pitchFamily="18" charset="0"/>
              </a:rPr>
              <a:t>General scheme and workflow</a:t>
            </a:r>
          </a:p>
          <a:p>
            <a:pPr algn="just" eaLnBrk="1" hangingPunct="1"/>
            <a:r>
              <a:rPr lang="en-US" altLang="bg-BG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functionalities</a:t>
            </a:r>
          </a:p>
          <a:p>
            <a:pPr algn="just" eaLnBrk="1" hangingPunct="1"/>
            <a:r>
              <a:rPr lang="en-US" altLang="bg-BG" sz="2800">
                <a:latin typeface="Times New Roman" panose="02020603050405020304" pitchFamily="18" charset="0"/>
                <a:cs typeface="Times New Roman" panose="02020603050405020304" pitchFamily="18" charset="0"/>
              </a:rPr>
              <a:t>Forming categories</a:t>
            </a:r>
          </a:p>
        </p:txBody>
      </p:sp>
      <p:sp>
        <p:nvSpPr>
          <p:cNvPr id="6246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AD38553-283B-4DBA-844C-AD8E5788A4AA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33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Box 28"/>
          <p:cNvSpPr txBox="1">
            <a:spLocks noChangeArrowheads="1"/>
          </p:cNvSpPr>
          <p:nvPr/>
        </p:nvSpPr>
        <p:spPr bwMode="auto">
          <a:xfrm>
            <a:off x="31750" y="87313"/>
            <a:ext cx="2379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Basic functionalities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49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2338231-D7AA-4747-A4AC-E3CD141D56E3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34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288" y="452438"/>
            <a:ext cx="8748712" cy="6432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- QA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Endpoint definition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Query tool (separate presentation – see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“QSAR_Toolbox_4_Customized search_QT.ppt”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Profiling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Relevancy of profilers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SMARTS implementation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Profiling groups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Relevancy of databases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groups and documentation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Reliability scores of databases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Import/Export (separate presentation – see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“QSAR_Toolbox_4_Import_Export data.ppt”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Category definition</a:t>
            </a:r>
          </a:p>
          <a:p>
            <a:pPr marL="800100" lvl="1" indent="-34290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Alert performance – with and without accounting metabolism</a:t>
            </a:r>
          </a:p>
          <a:p>
            <a:pPr marL="800100" lvl="1" indent="-34290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Grouping with accounting for metabolism</a:t>
            </a:r>
          </a:p>
          <a:p>
            <a:pPr marL="800100" lvl="1" indent="-34290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activated metabolite representing target chemical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Gap Filling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 approaches for DGF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Automated and standardized workflows (separate presentation – see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“QSAR_Toolbox_4_Workflows_for_Ecotox_and_Skin_ sens.pptx”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Subcategorization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Endpoint vs. endpoint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Report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matrix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28"/>
          <p:cNvSpPr txBox="1">
            <a:spLocks noChangeArrowheads="1"/>
          </p:cNvSpPr>
          <p:nvPr/>
        </p:nvSpPr>
        <p:spPr bwMode="auto">
          <a:xfrm>
            <a:off x="31750" y="87313"/>
            <a:ext cx="2379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Basic functionalities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51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47FA0DB9-707E-4123-9139-F543096BECC4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35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288" y="452438"/>
            <a:ext cx="8748712" cy="6432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- QA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Endpoint definition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Query tool (separate presentation – see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“QSAR_Toolbox_4_Customized search_QT.ppt”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Profiling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Relevancy of profilers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SMARTS implementation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Profiling groups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Relevancy of databases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groups and documentation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Reliability scores of databases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Import/Export (separate presentation – see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“QSAR_Toolbox_4_Import_Export data.ppt”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Category definition</a:t>
            </a:r>
          </a:p>
          <a:p>
            <a:pPr marL="800100" lvl="1" indent="-34290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Alert performance – with and without accounting metabolism</a:t>
            </a:r>
          </a:p>
          <a:p>
            <a:pPr marL="800100" lvl="1" indent="-34290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Grouping with accounting for metabolism</a:t>
            </a:r>
          </a:p>
          <a:p>
            <a:pPr marL="800100" lvl="1" indent="-34290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activated metabolite representing target chemical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Gap Filling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 approaches for DGF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Automated and standardized workflows (separate presentation – see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“QSAR_Toolbox_4_Workflows_for_Ecotox_and_Skin_ sens.pptx”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Subcategorization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Endpoint vs. endpoint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Report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matrix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28"/>
          <p:cNvSpPr txBox="1">
            <a:spLocks noChangeArrowheads="1"/>
          </p:cNvSpPr>
          <p:nvPr/>
        </p:nvSpPr>
        <p:spPr bwMode="auto">
          <a:xfrm>
            <a:off x="107950" y="87313"/>
            <a:ext cx="796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850" y="908050"/>
            <a:ext cx="5905500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Chemical can be loaded in Toolbox by: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 #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Name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SMILES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Selection from a list, database or inventory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850" y="2924175"/>
            <a:ext cx="8783638" cy="2586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chemical identification related to the correspondence between substance identity and associated data in Toolbox, currently is based on: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 #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SMILES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Predefined substance type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Composition: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Constituents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Additives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Impurities</a:t>
            </a:r>
          </a:p>
        </p:txBody>
      </p:sp>
      <p:sp>
        <p:nvSpPr>
          <p:cNvPr id="6554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5E3B5D3-26E7-4552-8B92-D5D78109EE30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36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28"/>
          <p:cNvSpPr txBox="1">
            <a:spLocks noChangeArrowheads="1"/>
          </p:cNvSpPr>
          <p:nvPr/>
        </p:nvSpPr>
        <p:spPr bwMode="auto">
          <a:xfrm>
            <a:off x="141288" y="87313"/>
            <a:ext cx="1909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Input Structure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563" name="Group 5"/>
          <p:cNvGrpSpPr>
            <a:grpSpLocks/>
          </p:cNvGrpSpPr>
          <p:nvPr/>
        </p:nvGrpSpPr>
        <p:grpSpPr bwMode="auto">
          <a:xfrm>
            <a:off x="141288" y="1412875"/>
            <a:ext cx="8247062" cy="4613275"/>
            <a:chOff x="141288" y="1336270"/>
            <a:chExt cx="8247136" cy="4613009"/>
          </a:xfrm>
        </p:grpSpPr>
        <p:pic>
          <p:nvPicPr>
            <p:cNvPr id="66568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95" r="38554" b="34860"/>
            <a:stretch>
              <a:fillRect/>
            </a:stretch>
          </p:blipFill>
          <p:spPr bwMode="auto">
            <a:xfrm>
              <a:off x="141288" y="1336270"/>
              <a:ext cx="8247136" cy="4613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2144731" y="3212587"/>
              <a:ext cx="5308648" cy="1223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6564" name="TextBox 28"/>
          <p:cNvSpPr txBox="1">
            <a:spLocks noChangeArrowheads="1"/>
          </p:cNvSpPr>
          <p:nvPr/>
        </p:nvSpPr>
        <p:spPr bwMode="auto">
          <a:xfrm>
            <a:off x="107950" y="476250"/>
            <a:ext cx="2863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Expanded chemical structure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65" name="TextBox 12"/>
          <p:cNvSpPr txBox="1">
            <a:spLocks noChangeArrowheads="1"/>
          </p:cNvSpPr>
          <p:nvPr/>
        </p:nvSpPr>
        <p:spPr bwMode="auto">
          <a:xfrm>
            <a:off x="107950" y="836613"/>
            <a:ext cx="11461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CAS 50000</a:t>
            </a:r>
          </a:p>
        </p:txBody>
      </p:sp>
      <p:sp>
        <p:nvSpPr>
          <p:cNvPr id="7" name="Rectangle 6"/>
          <p:cNvSpPr/>
          <p:nvPr/>
        </p:nvSpPr>
        <p:spPr>
          <a:xfrm>
            <a:off x="1835150" y="1412875"/>
            <a:ext cx="865188" cy="64928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656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48E16591-5106-4A50-AF7D-7C27BC5464F0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37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Box 28"/>
          <p:cNvSpPr txBox="1">
            <a:spLocks noChangeArrowheads="1"/>
          </p:cNvSpPr>
          <p:nvPr/>
        </p:nvSpPr>
        <p:spPr bwMode="auto">
          <a:xfrm>
            <a:off x="141288" y="87313"/>
            <a:ext cx="1909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Input Structure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7587" name="Group 1"/>
          <p:cNvGrpSpPr>
            <a:grpSpLocks/>
          </p:cNvGrpSpPr>
          <p:nvPr/>
        </p:nvGrpSpPr>
        <p:grpSpPr bwMode="auto">
          <a:xfrm>
            <a:off x="107950" y="1298575"/>
            <a:ext cx="5470525" cy="2844800"/>
            <a:chOff x="179512" y="1052736"/>
            <a:chExt cx="5471039" cy="2843764"/>
          </a:xfrm>
        </p:grpSpPr>
        <p:pic>
          <p:nvPicPr>
            <p:cNvPr id="67596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01" t="17487" r="43637" b="43771"/>
            <a:stretch>
              <a:fillRect/>
            </a:stretch>
          </p:blipFill>
          <p:spPr bwMode="auto">
            <a:xfrm>
              <a:off x="179512" y="1052736"/>
              <a:ext cx="5471039" cy="2843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79512" y="1873175"/>
              <a:ext cx="5307512" cy="12235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3" y="1341438"/>
            <a:ext cx="3459162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995863" y="2492375"/>
            <a:ext cx="655637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6111875" y="476250"/>
            <a:ext cx="2205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Explain of QA label</a:t>
            </a:r>
          </a:p>
        </p:txBody>
      </p:sp>
      <p:sp>
        <p:nvSpPr>
          <p:cNvPr id="8" name="Rectangle 7"/>
          <p:cNvSpPr/>
          <p:nvPr/>
        </p:nvSpPr>
        <p:spPr>
          <a:xfrm>
            <a:off x="4356100" y="2420938"/>
            <a:ext cx="639763" cy="1444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7592" name="TextBox 28"/>
          <p:cNvSpPr txBox="1">
            <a:spLocks noChangeArrowheads="1"/>
          </p:cNvSpPr>
          <p:nvPr/>
        </p:nvSpPr>
        <p:spPr bwMode="auto">
          <a:xfrm>
            <a:off x="107950" y="476250"/>
            <a:ext cx="2863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Expanded chemical structure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93" name="TextBox 17"/>
          <p:cNvSpPr txBox="1">
            <a:spLocks noChangeArrowheads="1"/>
          </p:cNvSpPr>
          <p:nvPr/>
        </p:nvSpPr>
        <p:spPr bwMode="auto">
          <a:xfrm>
            <a:off x="107950" y="836613"/>
            <a:ext cx="11461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CAS 50000</a:t>
            </a:r>
          </a:p>
        </p:txBody>
      </p:sp>
      <p:sp>
        <p:nvSpPr>
          <p:cNvPr id="67594" name="Rectangle 5"/>
          <p:cNvSpPr>
            <a:spLocks noChangeArrowheads="1"/>
          </p:cNvSpPr>
          <p:nvPr/>
        </p:nvSpPr>
        <p:spPr bwMode="auto">
          <a:xfrm>
            <a:off x="5813425" y="981075"/>
            <a:ext cx="1892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CAS-Smiles relation</a:t>
            </a:r>
          </a:p>
        </p:txBody>
      </p:sp>
      <p:sp>
        <p:nvSpPr>
          <p:cNvPr id="6759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1567D0C0-96EA-4370-A7CA-DF756B2267D6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38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16"/>
          <p:cNvGrpSpPr>
            <a:grpSpLocks/>
          </p:cNvGrpSpPr>
          <p:nvPr/>
        </p:nvGrpSpPr>
        <p:grpSpPr bwMode="auto">
          <a:xfrm>
            <a:off x="179388" y="1298575"/>
            <a:ext cx="5470525" cy="2844800"/>
            <a:chOff x="179512" y="1052736"/>
            <a:chExt cx="5471039" cy="2843764"/>
          </a:xfrm>
        </p:grpSpPr>
        <p:pic>
          <p:nvPicPr>
            <p:cNvPr id="68638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01" t="17487" r="43637" b="43771"/>
            <a:stretch>
              <a:fillRect/>
            </a:stretch>
          </p:blipFill>
          <p:spPr bwMode="auto">
            <a:xfrm>
              <a:off x="179512" y="1052736"/>
              <a:ext cx="5471039" cy="2843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179512" y="1873175"/>
              <a:ext cx="5307511" cy="12235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8611" name="TextBox 28"/>
          <p:cNvSpPr txBox="1">
            <a:spLocks noChangeArrowheads="1"/>
          </p:cNvSpPr>
          <p:nvPr/>
        </p:nvSpPr>
        <p:spPr bwMode="auto">
          <a:xfrm>
            <a:off x="107950" y="476250"/>
            <a:ext cx="2863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Expanded chemical structure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12" name="TextBox 28"/>
          <p:cNvSpPr txBox="1">
            <a:spLocks noChangeArrowheads="1"/>
          </p:cNvSpPr>
          <p:nvPr/>
        </p:nvSpPr>
        <p:spPr bwMode="auto">
          <a:xfrm>
            <a:off x="141288" y="87313"/>
            <a:ext cx="1909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Input Structure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8613" name="Group 1"/>
          <p:cNvGrpSpPr>
            <a:grpSpLocks/>
          </p:cNvGrpSpPr>
          <p:nvPr/>
        </p:nvGrpSpPr>
        <p:grpSpPr bwMode="auto">
          <a:xfrm>
            <a:off x="5392738" y="3262313"/>
            <a:ext cx="2563812" cy="3335337"/>
            <a:chOff x="3392488" y="3140074"/>
            <a:chExt cx="2825078" cy="3499492"/>
          </a:xfrm>
        </p:grpSpPr>
        <p:pic>
          <p:nvPicPr>
            <p:cNvPr id="68636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2488" y="3140074"/>
              <a:ext cx="2825078" cy="3499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4211149" y="4221069"/>
              <a:ext cx="720701" cy="35977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>
            <a:off x="4716463" y="2852738"/>
            <a:ext cx="676275" cy="4270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15" name="TextBox 11"/>
          <p:cNvSpPr txBox="1">
            <a:spLocks noChangeArrowheads="1"/>
          </p:cNvSpPr>
          <p:nvPr/>
        </p:nvSpPr>
        <p:spPr bwMode="auto">
          <a:xfrm>
            <a:off x="5857875" y="1609725"/>
            <a:ext cx="32178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Information for the composition:</a:t>
            </a:r>
          </a:p>
          <a:p>
            <a:pPr algn="l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C: Constituent</a:t>
            </a:r>
          </a:p>
          <a:p>
            <a:pPr algn="l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A: Additive</a:t>
            </a:r>
          </a:p>
          <a:p>
            <a:pPr algn="l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I: Impurity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67213" y="2708275"/>
            <a:ext cx="852487" cy="1444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8617" name="TextBox 29"/>
          <p:cNvSpPr txBox="1">
            <a:spLocks noChangeArrowheads="1"/>
          </p:cNvSpPr>
          <p:nvPr/>
        </p:nvSpPr>
        <p:spPr bwMode="auto">
          <a:xfrm>
            <a:off x="5514975" y="549275"/>
            <a:ext cx="3482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Explain of Composition structure</a:t>
            </a:r>
          </a:p>
        </p:txBody>
      </p:sp>
      <p:pic>
        <p:nvPicPr>
          <p:cNvPr id="6861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8" t="32263" r="26958" b="32610"/>
          <a:stretch>
            <a:fillRect/>
          </a:stretch>
        </p:blipFill>
        <p:spPr bwMode="auto">
          <a:xfrm>
            <a:off x="4627563" y="4797425"/>
            <a:ext cx="6889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619" name="Group 4"/>
          <p:cNvGrpSpPr>
            <a:grpSpLocks/>
          </p:cNvGrpSpPr>
          <p:nvPr/>
        </p:nvGrpSpPr>
        <p:grpSpPr bwMode="auto">
          <a:xfrm>
            <a:off x="34925" y="3251200"/>
            <a:ext cx="3900488" cy="3346450"/>
            <a:chOff x="323850" y="3251200"/>
            <a:chExt cx="3900488" cy="3346450"/>
          </a:xfrm>
        </p:grpSpPr>
        <p:grpSp>
          <p:nvGrpSpPr>
            <p:cNvPr id="68630" name="Group 4"/>
            <p:cNvGrpSpPr>
              <a:grpSpLocks/>
            </p:cNvGrpSpPr>
            <p:nvPr/>
          </p:nvGrpSpPr>
          <p:grpSpPr bwMode="auto">
            <a:xfrm>
              <a:off x="1619250" y="3251200"/>
              <a:ext cx="2605088" cy="3346450"/>
              <a:chOff x="1923292" y="3190316"/>
              <a:chExt cx="2604059" cy="3345618"/>
            </a:xfrm>
          </p:grpSpPr>
          <p:pic>
            <p:nvPicPr>
              <p:cNvPr id="68634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4368" y="3190316"/>
                <a:ext cx="2592983" cy="33456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2"/>
              <p:cNvSpPr/>
              <p:nvPr/>
            </p:nvSpPr>
            <p:spPr>
              <a:xfrm>
                <a:off x="1923292" y="4221934"/>
                <a:ext cx="653792" cy="34440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pic>
          <p:nvPicPr>
            <p:cNvPr id="68631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56" t="32819" r="34135" b="33269"/>
            <a:stretch>
              <a:fillRect/>
            </a:stretch>
          </p:blipFill>
          <p:spPr bwMode="auto">
            <a:xfrm>
              <a:off x="467866" y="4797152"/>
              <a:ext cx="747713" cy="588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5" name="Straight Arrow Connector 24"/>
            <p:cNvCxnSpPr>
              <a:stCxn id="13" idx="3"/>
            </p:cNvCxnSpPr>
            <p:nvPr/>
          </p:nvCxnSpPr>
          <p:spPr>
            <a:xfrm flipH="1">
              <a:off x="1187450" y="4576763"/>
              <a:ext cx="528638" cy="35242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633" name="TextBox 27"/>
            <p:cNvSpPr txBox="1">
              <a:spLocks noChangeArrowheads="1"/>
            </p:cNvSpPr>
            <p:nvPr/>
          </p:nvSpPr>
          <p:spPr bwMode="auto">
            <a:xfrm>
              <a:off x="323850" y="4479925"/>
              <a:ext cx="10128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Constituent</a:t>
              </a:r>
            </a:p>
          </p:txBody>
        </p:sp>
      </p:grpSp>
      <p:sp>
        <p:nvSpPr>
          <p:cNvPr id="68620" name="TextBox 37"/>
          <p:cNvSpPr txBox="1">
            <a:spLocks noChangeArrowheads="1"/>
          </p:cNvSpPr>
          <p:nvPr/>
        </p:nvSpPr>
        <p:spPr bwMode="auto">
          <a:xfrm>
            <a:off x="4581525" y="4418013"/>
            <a:ext cx="812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</a:t>
            </a:r>
          </a:p>
        </p:txBody>
      </p:sp>
      <p:cxnSp>
        <p:nvCxnSpPr>
          <p:cNvPr id="31" name="Straight Arrow Connector 30"/>
          <p:cNvCxnSpPr>
            <a:stCxn id="4" idx="3"/>
          </p:cNvCxnSpPr>
          <p:nvPr/>
        </p:nvCxnSpPr>
        <p:spPr>
          <a:xfrm flipH="1">
            <a:off x="5238750" y="4586288"/>
            <a:ext cx="992188" cy="36988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22" name="TextBox 33"/>
          <p:cNvSpPr txBox="1">
            <a:spLocks noChangeArrowheads="1"/>
          </p:cNvSpPr>
          <p:nvPr/>
        </p:nvSpPr>
        <p:spPr bwMode="auto">
          <a:xfrm>
            <a:off x="107950" y="836613"/>
            <a:ext cx="11461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CAS 50000</a:t>
            </a:r>
          </a:p>
        </p:txBody>
      </p:sp>
      <p:sp>
        <p:nvSpPr>
          <p:cNvPr id="2" name="Rectangle 1"/>
          <p:cNvSpPr/>
          <p:nvPr/>
        </p:nvSpPr>
        <p:spPr>
          <a:xfrm>
            <a:off x="1979613" y="5445125"/>
            <a:ext cx="1951037" cy="936625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934075" y="5373688"/>
            <a:ext cx="1951038" cy="935037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8625" name="TextBox 2"/>
          <p:cNvSpPr txBox="1">
            <a:spLocks noChangeArrowheads="1"/>
          </p:cNvSpPr>
          <p:nvPr/>
        </p:nvSpPr>
        <p:spPr bwMode="auto">
          <a:xfrm>
            <a:off x="4140200" y="5661025"/>
            <a:ext cx="1247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 filed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890963" y="2852738"/>
            <a:ext cx="536575" cy="4270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930650" y="5842000"/>
            <a:ext cx="280988" cy="0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8" idx="1"/>
          </p:cNvCxnSpPr>
          <p:nvPr/>
        </p:nvCxnSpPr>
        <p:spPr>
          <a:xfrm flipH="1" flipV="1">
            <a:off x="5316538" y="5842000"/>
            <a:ext cx="617537" cy="0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2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6DA9C064-8933-473E-93CB-BAC405A58F4D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39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/>
          </p:cNvSpPr>
          <p:nvPr/>
        </p:nvSpPr>
        <p:spPr bwMode="auto">
          <a:xfrm>
            <a:off x="79375" y="2135188"/>
            <a:ext cx="8964613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l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sz="2800" kern="0" dirty="0">
                <a:latin typeface="Times New Roman" pitchFamily="18" charset="0"/>
                <a:cs typeface="Times New Roman" pitchFamily="18" charset="0"/>
              </a:rPr>
              <a:t>(Q)SAR Toolbox is a central tool for non-test data in ECHA and OECD</a:t>
            </a:r>
          </a:p>
          <a:p>
            <a:pPr marL="273050" indent="-273050" algn="l" eaLnBrk="0" hangingPunct="0">
              <a:spcBef>
                <a:spcPct val="20000"/>
              </a:spcBef>
              <a:buFontTx/>
              <a:buChar char="•"/>
              <a:defRPr/>
            </a:pPr>
            <a:endParaRPr lang="en-GB" sz="2800" kern="0" dirty="0">
              <a:latin typeface="Times New Roman" pitchFamily="18" charset="0"/>
              <a:cs typeface="Times New Roman" pitchFamily="18" charset="0"/>
            </a:endParaRPr>
          </a:p>
          <a:p>
            <a:pPr marL="273050" indent="-273050" algn="l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sz="2800" kern="0" dirty="0">
                <a:latin typeface="Times New Roman" pitchFamily="18" charset="0"/>
                <a:cs typeface="Times New Roman" pitchFamily="18" charset="0"/>
              </a:rPr>
              <a:t>ECHA and OECD coordinate the Toolbox development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84213" y="404813"/>
            <a:ext cx="8218487" cy="706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defRPr/>
            </a:pPr>
            <a:endParaRPr lang="en-GB" sz="3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2772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908050"/>
            <a:ext cx="3097212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44450"/>
            <a:ext cx="8229600" cy="777875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GB" sz="4000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Philosophy</a:t>
            </a:r>
          </a:p>
        </p:txBody>
      </p:sp>
      <p:sp>
        <p:nvSpPr>
          <p:cNvPr id="3277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5125CE0-C1AE-4E00-A8B5-868C33A99B95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4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28"/>
          <p:cNvSpPr txBox="1">
            <a:spLocks noChangeArrowheads="1"/>
          </p:cNvSpPr>
          <p:nvPr/>
        </p:nvSpPr>
        <p:spPr bwMode="auto">
          <a:xfrm>
            <a:off x="179388" y="500063"/>
            <a:ext cx="1281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CAS 66251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35" name="TextBox 28"/>
          <p:cNvSpPr txBox="1">
            <a:spLocks noChangeArrowheads="1"/>
          </p:cNvSpPr>
          <p:nvPr/>
        </p:nvSpPr>
        <p:spPr bwMode="auto">
          <a:xfrm>
            <a:off x="153988" y="87313"/>
            <a:ext cx="1885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Input Endpoint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36" name="TextBox 5"/>
          <p:cNvSpPr txBox="1">
            <a:spLocks noChangeArrowheads="1"/>
          </p:cNvSpPr>
          <p:nvPr/>
        </p:nvSpPr>
        <p:spPr bwMode="auto">
          <a:xfrm>
            <a:off x="188913" y="765175"/>
            <a:ext cx="3092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Target endpoint is: </a:t>
            </a:r>
            <a:r>
              <a:rPr lang="en-US" altLang="en-US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Aquatic toxicity</a:t>
            </a:r>
          </a:p>
        </p:txBody>
      </p:sp>
      <p:grpSp>
        <p:nvGrpSpPr>
          <p:cNvPr id="69637" name="Group 12"/>
          <p:cNvGrpSpPr>
            <a:grpSpLocks/>
          </p:cNvGrpSpPr>
          <p:nvPr/>
        </p:nvGrpSpPr>
        <p:grpSpPr bwMode="auto">
          <a:xfrm>
            <a:off x="179388" y="1844675"/>
            <a:ext cx="8566150" cy="4605338"/>
            <a:chOff x="179512" y="1703493"/>
            <a:chExt cx="8565799" cy="4605827"/>
          </a:xfrm>
        </p:grpSpPr>
        <p:grpSp>
          <p:nvGrpSpPr>
            <p:cNvPr id="69642" name="Group 4"/>
            <p:cNvGrpSpPr>
              <a:grpSpLocks/>
            </p:cNvGrpSpPr>
            <p:nvPr/>
          </p:nvGrpSpPr>
          <p:grpSpPr bwMode="auto">
            <a:xfrm>
              <a:off x="179512" y="1703493"/>
              <a:ext cx="8523222" cy="4605827"/>
              <a:chOff x="179512" y="1703493"/>
              <a:chExt cx="8523222" cy="4605827"/>
            </a:xfrm>
          </p:grpSpPr>
          <p:pic>
            <p:nvPicPr>
              <p:cNvPr id="69646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1703493"/>
                <a:ext cx="8523222" cy="46058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Oval 1"/>
              <p:cNvSpPr/>
              <p:nvPr/>
            </p:nvSpPr>
            <p:spPr>
              <a:xfrm>
                <a:off x="4787835" y="1990862"/>
                <a:ext cx="647673" cy="576323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pic>
            <p:nvPicPr>
              <p:cNvPr id="69648" name="Picture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2764" y="3215661"/>
                <a:ext cx="2487667" cy="24742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" name="Straight Arrow Connector 3"/>
              <p:cNvCxnSpPr>
                <a:stCxn id="2" idx="3"/>
              </p:cNvCxnSpPr>
              <p:nvPr/>
            </p:nvCxnSpPr>
            <p:spPr>
              <a:xfrm flipH="1">
                <a:off x="4284619" y="2483039"/>
                <a:ext cx="598462" cy="73191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Arrow Connector 7"/>
            <p:cNvCxnSpPr/>
            <p:nvPr/>
          </p:nvCxnSpPr>
          <p:spPr>
            <a:xfrm>
              <a:off x="5076748" y="4148503"/>
              <a:ext cx="860390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644" name="TextBox 8"/>
            <p:cNvSpPr txBox="1">
              <a:spLocks noChangeArrowheads="1"/>
            </p:cNvSpPr>
            <p:nvPr/>
          </p:nvSpPr>
          <p:spPr bwMode="auto">
            <a:xfrm>
              <a:off x="2252720" y="2846329"/>
              <a:ext cx="2895344" cy="307777"/>
            </a:xfrm>
            <a:prstGeom prst="rect">
              <a:avLst/>
            </a:prstGeom>
            <a:solidFill>
              <a:schemeClr val="bg1">
                <a:alpha val="5411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Selection of main toxicological level</a:t>
              </a:r>
            </a:p>
          </p:txBody>
        </p:sp>
        <p:sp>
          <p:nvSpPr>
            <p:cNvPr id="69645" name="TextBox 15"/>
            <p:cNvSpPr txBox="1">
              <a:spLocks noChangeArrowheads="1"/>
            </p:cNvSpPr>
            <p:nvPr/>
          </p:nvSpPr>
          <p:spPr bwMode="auto">
            <a:xfrm>
              <a:off x="5598295" y="2852936"/>
              <a:ext cx="3147016" cy="307777"/>
            </a:xfrm>
            <a:prstGeom prst="rect">
              <a:avLst/>
            </a:prstGeom>
            <a:solidFill>
              <a:schemeClr val="bg1">
                <a:alpha val="5411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Selection of additional meta data fields</a:t>
              </a:r>
            </a:p>
          </p:txBody>
        </p:sp>
      </p:grpSp>
      <p:sp>
        <p:nvSpPr>
          <p:cNvPr id="69638" name="TextBox 9"/>
          <p:cNvSpPr txBox="1">
            <a:spLocks noChangeArrowheads="1"/>
          </p:cNvSpPr>
          <p:nvPr/>
        </p:nvSpPr>
        <p:spPr bwMode="auto">
          <a:xfrm>
            <a:off x="2051050" y="981075"/>
            <a:ext cx="1604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Endpoint</a:t>
            </a:r>
            <a:r>
              <a:rPr lang="en-US" altLang="en-US" sz="1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IGC50</a:t>
            </a:r>
          </a:p>
        </p:txBody>
      </p:sp>
      <p:sp>
        <p:nvSpPr>
          <p:cNvPr id="69639" name="Rectangle 10"/>
          <p:cNvSpPr>
            <a:spLocks noChangeArrowheads="1"/>
          </p:cNvSpPr>
          <p:nvPr/>
        </p:nvSpPr>
        <p:spPr bwMode="auto">
          <a:xfrm>
            <a:off x="2376488" y="1217613"/>
            <a:ext cx="4572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r>
              <a:rPr lang="en-US" altLang="en-US" sz="1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Growth</a:t>
            </a:r>
            <a:endParaRPr lang="en-US" altLang="en-US" sz="1600">
              <a:solidFill>
                <a:srgbClr val="0000FF"/>
              </a:solidFill>
            </a:endParaRPr>
          </a:p>
        </p:txBody>
      </p:sp>
      <p:sp>
        <p:nvSpPr>
          <p:cNvPr id="69640" name="Rectangle 11"/>
          <p:cNvSpPr>
            <a:spLocks noChangeArrowheads="1"/>
          </p:cNvSpPr>
          <p:nvPr/>
        </p:nvSpPr>
        <p:spPr bwMode="auto">
          <a:xfrm>
            <a:off x="2655888" y="1433513"/>
            <a:ext cx="4271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Test, organism (species)</a:t>
            </a:r>
            <a:r>
              <a:rPr lang="en-US" altLang="en-US" sz="1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Tetrahymena pyriformis</a:t>
            </a:r>
            <a:endParaRPr lang="en-US" altLang="en-US" sz="1600" i="1">
              <a:solidFill>
                <a:srgbClr val="0000FF"/>
              </a:solidFill>
            </a:endParaRPr>
          </a:p>
        </p:txBody>
      </p:sp>
      <p:sp>
        <p:nvSpPr>
          <p:cNvPr id="6964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2138DC23-DA2F-4C94-ABF0-EE1D9EF4F012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40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Box 28"/>
          <p:cNvSpPr txBox="1">
            <a:spLocks noChangeArrowheads="1"/>
          </p:cNvSpPr>
          <p:nvPr/>
        </p:nvSpPr>
        <p:spPr bwMode="auto">
          <a:xfrm>
            <a:off x="179388" y="500063"/>
            <a:ext cx="1839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b="1">
                <a:latin typeface="Times New Roman" panose="02020603050405020304" pitchFamily="18" charset="0"/>
                <a:cs typeface="Times New Roman" panose="02020603050405020304" pitchFamily="18" charset="0"/>
              </a:rPr>
              <a:t>Query Tool (QT)</a:t>
            </a:r>
            <a:endParaRPr lang="bg-BG" altLang="bg-BG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659" name="TextBox 28"/>
          <p:cNvSpPr txBox="1">
            <a:spLocks noChangeArrowheads="1"/>
          </p:cNvSpPr>
          <p:nvPr/>
        </p:nvSpPr>
        <p:spPr bwMode="auto">
          <a:xfrm>
            <a:off x="153988" y="87313"/>
            <a:ext cx="1885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Input Endpoint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660" name="TextBox 2"/>
          <p:cNvSpPr txBox="1">
            <a:spLocks noChangeArrowheads="1"/>
          </p:cNvSpPr>
          <p:nvPr/>
        </p:nvSpPr>
        <p:spPr bwMode="auto">
          <a:xfrm>
            <a:off x="247650" y="1268413"/>
            <a:ext cx="7812088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Provides possibility to search for chemicals by preliminary defined criteria</a:t>
            </a:r>
          </a:p>
          <a:p>
            <a:pPr algn="l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Chemicals could be searched by:</a:t>
            </a:r>
          </a:p>
          <a:p>
            <a:pPr algn="l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661" name="Rectangle 4"/>
          <p:cNvSpPr>
            <a:spLocks noChangeArrowheads="1"/>
          </p:cNvSpPr>
          <p:nvPr/>
        </p:nvSpPr>
        <p:spPr bwMode="auto">
          <a:xfrm>
            <a:off x="900113" y="2198688"/>
            <a:ext cx="7396162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just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specific structural fragments </a:t>
            </a:r>
          </a:p>
          <a:p>
            <a:pPr marL="0" lvl="1" algn="just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parametric calculations</a:t>
            </a:r>
          </a:p>
          <a:p>
            <a:pPr marL="0" lvl="1" algn="just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experimental data</a:t>
            </a:r>
          </a:p>
          <a:p>
            <a:pPr marL="0" lvl="1" algn="just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specific profiling category</a:t>
            </a:r>
          </a:p>
          <a:p>
            <a:pPr marL="0" lvl="1" algn="just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combinations of all above</a:t>
            </a:r>
          </a:p>
        </p:txBody>
      </p:sp>
      <p:sp>
        <p:nvSpPr>
          <p:cNvPr id="70662" name="Rectangle 5"/>
          <p:cNvSpPr>
            <a:spLocks noChangeArrowheads="1"/>
          </p:cNvSpPr>
          <p:nvPr/>
        </p:nvSpPr>
        <p:spPr bwMode="auto">
          <a:xfrm>
            <a:off x="185738" y="4581525"/>
            <a:ext cx="6459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Chemicals will be searched in preliminary selected databases</a:t>
            </a:r>
            <a:endParaRPr lang="en-US" altLang="en-US"/>
          </a:p>
        </p:txBody>
      </p:sp>
      <p:sp>
        <p:nvSpPr>
          <p:cNvPr id="7066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8033CF-BFAD-42E4-BE07-F538C4D310A0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41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28"/>
          <p:cNvSpPr txBox="1">
            <a:spLocks noChangeArrowheads="1"/>
          </p:cNvSpPr>
          <p:nvPr/>
        </p:nvSpPr>
        <p:spPr bwMode="auto">
          <a:xfrm>
            <a:off x="179388" y="500063"/>
            <a:ext cx="1839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b="1">
                <a:latin typeface="Times New Roman" panose="02020603050405020304" pitchFamily="18" charset="0"/>
                <a:cs typeface="Times New Roman" panose="02020603050405020304" pitchFamily="18" charset="0"/>
              </a:rPr>
              <a:t>Query Tool (QT)</a:t>
            </a:r>
            <a:endParaRPr lang="bg-BG" altLang="bg-BG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683" name="TextBox 28"/>
          <p:cNvSpPr txBox="1">
            <a:spLocks noChangeArrowheads="1"/>
          </p:cNvSpPr>
          <p:nvPr/>
        </p:nvSpPr>
        <p:spPr bwMode="auto">
          <a:xfrm>
            <a:off x="153988" y="87313"/>
            <a:ext cx="1885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Input Endpoint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9" b="15900"/>
          <a:stretch>
            <a:fillRect/>
          </a:stretch>
        </p:blipFill>
        <p:spPr bwMode="auto">
          <a:xfrm>
            <a:off x="611188" y="982663"/>
            <a:ext cx="7673975" cy="52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6732588" y="1412875"/>
            <a:ext cx="719137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624638" y="1989138"/>
            <a:ext cx="250825" cy="4318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8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57D3B91-0197-4A40-99B6-CAF373FBEC0F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42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Box 28"/>
          <p:cNvSpPr txBox="1">
            <a:spLocks noChangeArrowheads="1"/>
          </p:cNvSpPr>
          <p:nvPr/>
        </p:nvSpPr>
        <p:spPr bwMode="auto">
          <a:xfrm>
            <a:off x="179388" y="500063"/>
            <a:ext cx="1839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b="1">
                <a:latin typeface="Times New Roman" panose="02020603050405020304" pitchFamily="18" charset="0"/>
                <a:cs typeface="Times New Roman" panose="02020603050405020304" pitchFamily="18" charset="0"/>
              </a:rPr>
              <a:t>Query Tool (QT)</a:t>
            </a:r>
            <a:endParaRPr lang="bg-BG" altLang="bg-BG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707" name="TextBox 28"/>
          <p:cNvSpPr txBox="1">
            <a:spLocks noChangeArrowheads="1"/>
          </p:cNvSpPr>
          <p:nvPr/>
        </p:nvSpPr>
        <p:spPr bwMode="auto">
          <a:xfrm>
            <a:off x="153988" y="87313"/>
            <a:ext cx="1885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Input Endpoint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708" name="TextBox 1"/>
          <p:cNvSpPr txBox="1">
            <a:spLocks noChangeArrowheads="1"/>
          </p:cNvSpPr>
          <p:nvPr/>
        </p:nvSpPr>
        <p:spPr bwMode="auto">
          <a:xfrm>
            <a:off x="3492500" y="2016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Search for chemicals which are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Aldehydes 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and have 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LC50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≤ 1 mg/l 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(Mortality, 96h, </a:t>
            </a: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Pimephales Promelas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709" name="TextBox 8"/>
          <p:cNvSpPr txBox="1">
            <a:spLocks noChangeArrowheads="1"/>
          </p:cNvSpPr>
          <p:nvPr/>
        </p:nvSpPr>
        <p:spPr bwMode="auto">
          <a:xfrm>
            <a:off x="928688" y="898525"/>
            <a:ext cx="36782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Defining structural fragment for aldehyde </a:t>
            </a:r>
          </a:p>
        </p:txBody>
      </p:sp>
      <p:grpSp>
        <p:nvGrpSpPr>
          <p:cNvPr id="72710" name="Group 9"/>
          <p:cNvGrpSpPr>
            <a:grpSpLocks/>
          </p:cNvGrpSpPr>
          <p:nvPr/>
        </p:nvGrpSpPr>
        <p:grpSpPr bwMode="auto">
          <a:xfrm>
            <a:off x="928688" y="1254125"/>
            <a:ext cx="7027862" cy="5199063"/>
            <a:chOff x="929028" y="1254140"/>
            <a:chExt cx="7027348" cy="5199196"/>
          </a:xfrm>
        </p:grpSpPr>
        <p:pic>
          <p:nvPicPr>
            <p:cNvPr id="727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81" b="11598"/>
            <a:stretch>
              <a:fillRect/>
            </a:stretch>
          </p:blipFill>
          <p:spPr bwMode="auto">
            <a:xfrm>
              <a:off x="929028" y="1254140"/>
              <a:ext cx="7027348" cy="5199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3" name="TextBox 3"/>
            <p:cNvSpPr txBox="1">
              <a:spLocks noChangeArrowheads="1"/>
            </p:cNvSpPr>
            <p:nvPr/>
          </p:nvSpPr>
          <p:spPr bwMode="auto">
            <a:xfrm>
              <a:off x="1031750" y="3486388"/>
              <a:ext cx="1057727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Aldehyde subfragment</a:t>
              </a:r>
            </a:p>
          </p:txBody>
        </p:sp>
        <p:pic>
          <p:nvPicPr>
            <p:cNvPr id="7271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7"/>
            <a:stretch>
              <a:fillRect/>
            </a:stretch>
          </p:blipFill>
          <p:spPr bwMode="auto">
            <a:xfrm>
              <a:off x="2339751" y="2963638"/>
              <a:ext cx="1027483" cy="924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1751293" y="3054411"/>
              <a:ext cx="649240" cy="43181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71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209288B-36FD-4E7A-B863-EA26BA8567A0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43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Box 28"/>
          <p:cNvSpPr txBox="1">
            <a:spLocks noChangeArrowheads="1"/>
          </p:cNvSpPr>
          <p:nvPr/>
        </p:nvSpPr>
        <p:spPr bwMode="auto">
          <a:xfrm>
            <a:off x="179388" y="500063"/>
            <a:ext cx="1839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b="1">
                <a:latin typeface="Times New Roman" panose="02020603050405020304" pitchFamily="18" charset="0"/>
                <a:cs typeface="Times New Roman" panose="02020603050405020304" pitchFamily="18" charset="0"/>
              </a:rPr>
              <a:t>Query Tool (QT)</a:t>
            </a:r>
            <a:endParaRPr lang="bg-BG" altLang="bg-BG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731" name="TextBox 28"/>
          <p:cNvSpPr txBox="1">
            <a:spLocks noChangeArrowheads="1"/>
          </p:cNvSpPr>
          <p:nvPr/>
        </p:nvSpPr>
        <p:spPr bwMode="auto">
          <a:xfrm>
            <a:off x="153988" y="87313"/>
            <a:ext cx="1885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Input Endpoint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3732" name="Group 2"/>
          <p:cNvGrpSpPr>
            <a:grpSpLocks/>
          </p:cNvGrpSpPr>
          <p:nvPr/>
        </p:nvGrpSpPr>
        <p:grpSpPr bwMode="auto">
          <a:xfrm>
            <a:off x="1187450" y="1236663"/>
            <a:ext cx="6840538" cy="5360987"/>
            <a:chOff x="319656" y="1391364"/>
            <a:chExt cx="6100194" cy="4860874"/>
          </a:xfrm>
        </p:grpSpPr>
        <p:pic>
          <p:nvPicPr>
            <p:cNvPr id="7373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0" r="29436"/>
            <a:stretch>
              <a:fillRect/>
            </a:stretch>
          </p:blipFill>
          <p:spPr bwMode="auto">
            <a:xfrm>
              <a:off x="319656" y="1391364"/>
              <a:ext cx="6100194" cy="4860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7" name="TextBox 3"/>
            <p:cNvSpPr txBox="1">
              <a:spLocks noChangeArrowheads="1"/>
            </p:cNvSpPr>
            <p:nvPr/>
          </p:nvSpPr>
          <p:spPr bwMode="auto">
            <a:xfrm>
              <a:off x="398245" y="2617167"/>
              <a:ext cx="933395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Endpoint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1331872" y="2806300"/>
              <a:ext cx="431784" cy="40735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739" name="TextBox 12"/>
            <p:cNvSpPr txBox="1">
              <a:spLocks noChangeArrowheads="1"/>
            </p:cNvSpPr>
            <p:nvPr/>
          </p:nvSpPr>
          <p:spPr bwMode="auto">
            <a:xfrm>
              <a:off x="395537" y="4201343"/>
              <a:ext cx="792088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Effect</a:t>
              </a:r>
            </a:p>
          </p:txBody>
        </p:sp>
        <p:cxnSp>
          <p:nvCxnSpPr>
            <p:cNvPr id="14" name="Straight Arrow Connector 13"/>
            <p:cNvCxnSpPr>
              <a:stCxn id="73739" idx="3"/>
            </p:cNvCxnSpPr>
            <p:nvPr/>
          </p:nvCxnSpPr>
          <p:spPr>
            <a:xfrm>
              <a:off x="1187472" y="4355101"/>
              <a:ext cx="431784" cy="22598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741" name="TextBox 16"/>
            <p:cNvSpPr txBox="1">
              <a:spLocks noChangeArrowheads="1"/>
            </p:cNvSpPr>
            <p:nvPr/>
          </p:nvSpPr>
          <p:spPr bwMode="auto">
            <a:xfrm>
              <a:off x="395536" y="4921423"/>
              <a:ext cx="792088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Organism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1211539" y="5012910"/>
              <a:ext cx="407718" cy="6189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733" name="TextBox 15"/>
          <p:cNvSpPr txBox="1">
            <a:spLocks noChangeArrowheads="1"/>
          </p:cNvSpPr>
          <p:nvPr/>
        </p:nvSpPr>
        <p:spPr bwMode="auto">
          <a:xfrm>
            <a:off x="3492500" y="2016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Search for chemicals which are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Aldehydes 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and have 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LC50</a:t>
            </a:r>
            <a:r>
              <a:rPr lang="en-US" altLang="en-US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≤ 1 mg/l 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(Mortality, 96h, </a:t>
            </a: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Pimephales Promelas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734" name="TextBox 18"/>
          <p:cNvSpPr txBox="1">
            <a:spLocks noChangeArrowheads="1"/>
          </p:cNvSpPr>
          <p:nvPr/>
        </p:nvSpPr>
        <p:spPr bwMode="auto">
          <a:xfrm>
            <a:off x="1258888" y="898525"/>
            <a:ext cx="2286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Defining toxicity criteria </a:t>
            </a:r>
          </a:p>
        </p:txBody>
      </p:sp>
      <p:sp>
        <p:nvSpPr>
          <p:cNvPr id="7373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29B263BD-F169-41D9-BDF2-1F35F2CD1A98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44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28"/>
          <p:cNvSpPr txBox="1">
            <a:spLocks noChangeArrowheads="1"/>
          </p:cNvSpPr>
          <p:nvPr/>
        </p:nvSpPr>
        <p:spPr bwMode="auto">
          <a:xfrm>
            <a:off x="179388" y="500063"/>
            <a:ext cx="1839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b="1">
                <a:latin typeface="Times New Roman" panose="02020603050405020304" pitchFamily="18" charset="0"/>
                <a:cs typeface="Times New Roman" panose="02020603050405020304" pitchFamily="18" charset="0"/>
              </a:rPr>
              <a:t>Query Tool (QT)</a:t>
            </a:r>
            <a:endParaRPr lang="bg-BG" altLang="bg-BG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755" name="TextBox 28"/>
          <p:cNvSpPr txBox="1">
            <a:spLocks noChangeArrowheads="1"/>
          </p:cNvSpPr>
          <p:nvPr/>
        </p:nvSpPr>
        <p:spPr bwMode="auto">
          <a:xfrm>
            <a:off x="153988" y="87313"/>
            <a:ext cx="1885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Input Endpoint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4756" name="Group 7"/>
          <p:cNvGrpSpPr>
            <a:grpSpLocks/>
          </p:cNvGrpSpPr>
          <p:nvPr/>
        </p:nvGrpSpPr>
        <p:grpSpPr bwMode="auto">
          <a:xfrm>
            <a:off x="1187450" y="1231900"/>
            <a:ext cx="6840538" cy="5400675"/>
            <a:chOff x="1115616" y="1028700"/>
            <a:chExt cx="6912768" cy="5508799"/>
          </a:xfrm>
        </p:grpSpPr>
        <p:pic>
          <p:nvPicPr>
            <p:cNvPr id="7476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04" r="29436" b="1927"/>
            <a:stretch>
              <a:fillRect/>
            </a:stretch>
          </p:blipFill>
          <p:spPr bwMode="auto">
            <a:xfrm>
              <a:off x="1115616" y="1028700"/>
              <a:ext cx="6912768" cy="5508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61" name="TextBox 12"/>
            <p:cNvSpPr txBox="1">
              <a:spLocks noChangeArrowheads="1"/>
            </p:cNvSpPr>
            <p:nvPr/>
          </p:nvSpPr>
          <p:spPr bwMode="auto">
            <a:xfrm>
              <a:off x="1201605" y="3789040"/>
              <a:ext cx="897598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Duration</a:t>
              </a:r>
            </a:p>
          </p:txBody>
        </p:sp>
        <p:sp>
          <p:nvSpPr>
            <p:cNvPr id="74762" name="TextBox 16"/>
            <p:cNvSpPr txBox="1">
              <a:spLocks noChangeArrowheads="1"/>
            </p:cNvSpPr>
            <p:nvPr/>
          </p:nvSpPr>
          <p:spPr bwMode="auto">
            <a:xfrm>
              <a:off x="1201604" y="5191314"/>
              <a:ext cx="897598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Criteria for  toxicity</a:t>
              </a:r>
            </a:p>
          </p:txBody>
        </p:sp>
        <p:pic>
          <p:nvPicPr>
            <p:cNvPr id="7476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5928" y="1882552"/>
              <a:ext cx="3782256" cy="4566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Straight Arrow Connector 13"/>
            <p:cNvCxnSpPr>
              <a:stCxn id="74761" idx="3"/>
            </p:cNvCxnSpPr>
            <p:nvPr/>
          </p:nvCxnSpPr>
          <p:spPr>
            <a:xfrm>
              <a:off x="2099029" y="3943408"/>
              <a:ext cx="489300" cy="15383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2126301" y="5085003"/>
              <a:ext cx="789297" cy="28337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757" name="TextBox 18"/>
          <p:cNvSpPr txBox="1">
            <a:spLocks noChangeArrowheads="1"/>
          </p:cNvSpPr>
          <p:nvPr/>
        </p:nvSpPr>
        <p:spPr bwMode="auto">
          <a:xfrm>
            <a:off x="1258888" y="898525"/>
            <a:ext cx="2286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Defining toxicity criteria </a:t>
            </a:r>
          </a:p>
        </p:txBody>
      </p:sp>
      <p:sp>
        <p:nvSpPr>
          <p:cNvPr id="74758" name="TextBox 19"/>
          <p:cNvSpPr txBox="1">
            <a:spLocks noChangeArrowheads="1"/>
          </p:cNvSpPr>
          <p:nvPr/>
        </p:nvSpPr>
        <p:spPr bwMode="auto">
          <a:xfrm>
            <a:off x="3492500" y="2016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Search for chemicals which are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Aldehydes 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and have 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LC50</a:t>
            </a:r>
            <a:r>
              <a:rPr lang="en-US" altLang="en-US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≤ 1 mg/l 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(Mortality, 96h, </a:t>
            </a: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Pimephales Promelas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75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6C5593D-805E-4639-9A62-B3FF9A17383F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45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Box 28"/>
          <p:cNvSpPr txBox="1">
            <a:spLocks noChangeArrowheads="1"/>
          </p:cNvSpPr>
          <p:nvPr/>
        </p:nvSpPr>
        <p:spPr bwMode="auto">
          <a:xfrm>
            <a:off x="179388" y="500063"/>
            <a:ext cx="1839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b="1">
                <a:latin typeface="Times New Roman" panose="02020603050405020304" pitchFamily="18" charset="0"/>
                <a:cs typeface="Times New Roman" panose="02020603050405020304" pitchFamily="18" charset="0"/>
              </a:rPr>
              <a:t>Query Tool (QT)</a:t>
            </a:r>
            <a:endParaRPr lang="bg-BG" altLang="bg-BG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779" name="TextBox 28"/>
          <p:cNvSpPr txBox="1">
            <a:spLocks noChangeArrowheads="1"/>
          </p:cNvSpPr>
          <p:nvPr/>
        </p:nvSpPr>
        <p:spPr bwMode="auto">
          <a:xfrm>
            <a:off x="153988" y="87313"/>
            <a:ext cx="1885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Input Endpoint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780" name="TextBox 18"/>
          <p:cNvSpPr txBox="1">
            <a:spLocks noChangeArrowheads="1"/>
          </p:cNvSpPr>
          <p:nvPr/>
        </p:nvSpPr>
        <p:spPr bwMode="auto">
          <a:xfrm>
            <a:off x="1258888" y="898525"/>
            <a:ext cx="27384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criteria logically AND-ed</a:t>
            </a:r>
          </a:p>
        </p:txBody>
      </p:sp>
      <p:pic>
        <p:nvPicPr>
          <p:cNvPr id="757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5" b="14203"/>
          <a:stretch>
            <a:fillRect/>
          </a:stretch>
        </p:blipFill>
        <p:spPr bwMode="auto">
          <a:xfrm>
            <a:off x="1095375" y="1285875"/>
            <a:ext cx="6973888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TextBox 15"/>
          <p:cNvSpPr txBox="1">
            <a:spLocks noChangeArrowheads="1"/>
          </p:cNvSpPr>
          <p:nvPr/>
        </p:nvSpPr>
        <p:spPr bwMode="auto">
          <a:xfrm>
            <a:off x="3492500" y="2016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Search for chemicals which are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Aldehydes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and have 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LC50</a:t>
            </a:r>
            <a:r>
              <a:rPr lang="en-US" altLang="en-US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≤ 1 mg/l 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(Mortality, 96h, </a:t>
            </a: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Pimephales Promelas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78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8E505193-E21A-4BA6-8F79-20A728C4E445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46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Box 28"/>
          <p:cNvSpPr txBox="1">
            <a:spLocks noChangeArrowheads="1"/>
          </p:cNvSpPr>
          <p:nvPr/>
        </p:nvSpPr>
        <p:spPr bwMode="auto">
          <a:xfrm>
            <a:off x="179388" y="500063"/>
            <a:ext cx="1839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b="1">
                <a:latin typeface="Times New Roman" panose="02020603050405020304" pitchFamily="18" charset="0"/>
                <a:cs typeface="Times New Roman" panose="02020603050405020304" pitchFamily="18" charset="0"/>
              </a:rPr>
              <a:t>Query Tool (QT)</a:t>
            </a:r>
            <a:endParaRPr lang="bg-BG" altLang="bg-BG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803" name="TextBox 28"/>
          <p:cNvSpPr txBox="1">
            <a:spLocks noChangeArrowheads="1"/>
          </p:cNvSpPr>
          <p:nvPr/>
        </p:nvSpPr>
        <p:spPr bwMode="auto">
          <a:xfrm>
            <a:off x="153988" y="87313"/>
            <a:ext cx="1885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Input Endpoint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804" name="TextBox 15"/>
          <p:cNvSpPr txBox="1">
            <a:spLocks noChangeArrowheads="1"/>
          </p:cNvSpPr>
          <p:nvPr/>
        </p:nvSpPr>
        <p:spPr bwMode="auto">
          <a:xfrm>
            <a:off x="3492500" y="2016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u="sng"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Search for chemicals which are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Aldehydes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and have 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LC50</a:t>
            </a:r>
            <a:r>
              <a:rPr lang="en-US" altLang="en-US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≤ 1 mg/l 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(Mortality, 96h, </a:t>
            </a: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Pimephales Promelas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altLang="en-US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68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4" t="17165" r="16605" b="28963"/>
          <a:stretch>
            <a:fillRect/>
          </a:stretch>
        </p:blipFill>
        <p:spPr bwMode="auto">
          <a:xfrm>
            <a:off x="150813" y="1628775"/>
            <a:ext cx="86582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98550" y="4581525"/>
            <a:ext cx="7588250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76807" name="TextBox 3"/>
          <p:cNvSpPr txBox="1">
            <a:spLocks noChangeArrowheads="1"/>
          </p:cNvSpPr>
          <p:nvPr/>
        </p:nvSpPr>
        <p:spPr bwMode="auto">
          <a:xfrm>
            <a:off x="1506538" y="1196975"/>
            <a:ext cx="4908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 after execution of the query: 7 chemicals found</a:t>
            </a:r>
          </a:p>
        </p:txBody>
      </p:sp>
      <p:sp>
        <p:nvSpPr>
          <p:cNvPr id="7680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802FB3B4-3B4C-49C6-B95D-42B5004969D9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47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Box 28"/>
          <p:cNvSpPr txBox="1">
            <a:spLocks noChangeArrowheads="1"/>
          </p:cNvSpPr>
          <p:nvPr/>
        </p:nvSpPr>
        <p:spPr bwMode="auto">
          <a:xfrm>
            <a:off x="31750" y="87313"/>
            <a:ext cx="2379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Basic functionalities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2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15085BCA-E681-4353-AE01-6E0A4A30C9EB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48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288" y="452438"/>
            <a:ext cx="8748712" cy="6432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- QA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Endpoint definition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Query tool (separate presentation – see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“QSAR_Toolbox_4_Customized search_QT.ppt”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Profiling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Relevancy of profilers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SMARTS implementation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Profiling groups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Relevancy of databases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groups and documentation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Reliability scores of databases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Import/Export (separate presentation – see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“QSAR_Toolbox_4_Import_Export data.ppt”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Category definition</a:t>
            </a:r>
          </a:p>
          <a:p>
            <a:pPr marL="800100" lvl="1" indent="-34290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Alert performance – with and without accounting metabolism</a:t>
            </a:r>
          </a:p>
          <a:p>
            <a:pPr marL="800100" lvl="1" indent="-34290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Grouping with accounting for metabolism</a:t>
            </a:r>
          </a:p>
          <a:p>
            <a:pPr marL="800100" lvl="1" indent="-34290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activated metabolite representing target chemical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Gap Filling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 approaches for DGF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Automated and standardized workflows (separate presentation – see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“QSAR_Toolbox_4_Workflows_for_Ecotox_and_Skin_ sens.pptx”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Subcategorization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Endpoint vs. endpoint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Report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matrix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Box 28"/>
          <p:cNvSpPr txBox="1">
            <a:spLocks noChangeArrowheads="1"/>
          </p:cNvSpPr>
          <p:nvPr/>
        </p:nvSpPr>
        <p:spPr bwMode="auto">
          <a:xfrm>
            <a:off x="63500" y="14288"/>
            <a:ext cx="1146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Profiling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885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" r="35284" b="1402"/>
          <a:stretch>
            <a:fillRect/>
          </a:stretch>
        </p:blipFill>
        <p:spPr bwMode="auto">
          <a:xfrm>
            <a:off x="179388" y="762000"/>
            <a:ext cx="6954837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95513" y="763588"/>
            <a:ext cx="720725" cy="50482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78853" name="Rectangle 2"/>
          <p:cNvSpPr>
            <a:spLocks noChangeArrowheads="1"/>
          </p:cNvSpPr>
          <p:nvPr/>
        </p:nvSpPr>
        <p:spPr bwMode="auto">
          <a:xfrm>
            <a:off x="4914900" y="3008313"/>
            <a:ext cx="4049713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structural features, possible interactions mechanisms with macromolecules, etc. by making use of knowledge base.</a:t>
            </a:r>
          </a:p>
          <a:p>
            <a:pPr algn="just" eaLnBrk="1" hangingPunct="1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Profiling results could be found for target chemicals as well as for simulated/observed metabolites</a:t>
            </a:r>
          </a:p>
        </p:txBody>
      </p:sp>
      <p:sp>
        <p:nvSpPr>
          <p:cNvPr id="7885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DDA442D0-1840-4DC1-BC58-0AD0C065D5E8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49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0" y="1628775"/>
            <a:ext cx="9180513" cy="4062413"/>
          </a:xfrm>
          <a:prstGeom prst="rect">
            <a:avLst/>
          </a:prstGeom>
          <a:noFill/>
          <a:ln w="57150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>
              <a:buFont typeface="Wingdings" pitchFamily="2" charset="2"/>
              <a:buChar char="v"/>
              <a:defRPr/>
            </a:pPr>
            <a:endParaRPr lang="en-GB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Font typeface="Arial" pitchFamily="34" charset="0"/>
              <a:buChar char="•"/>
              <a:defRPr/>
            </a:pPr>
            <a:r>
              <a:rPr lang="bg-BG" sz="2400" kern="0" dirty="0">
                <a:latin typeface="Times New Roman" pitchFamily="18" charset="0"/>
                <a:cs typeface="Times New Roman" pitchFamily="18" charset="0"/>
              </a:rPr>
              <a:t>Toolbox is not a QSAR model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and hence </a:t>
            </a:r>
            <a:r>
              <a:rPr lang="bg-BG" sz="2400" kern="0" dirty="0">
                <a:latin typeface="Times New Roman" pitchFamily="18" charset="0"/>
                <a:cs typeface="Times New Roman" pitchFamily="18" charset="0"/>
              </a:rPr>
              <a:t>can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not be </a:t>
            </a:r>
            <a:r>
              <a:rPr lang="bg-BG" sz="2400" kern="0" dirty="0">
                <a:latin typeface="Times New Roman" pitchFamily="18" charset="0"/>
                <a:cs typeface="Times New Roman" pitchFamily="18" charset="0"/>
              </a:rPr>
              <a:t>compared with other QSAR models</a:t>
            </a:r>
            <a:endParaRPr lang="en-US" sz="2400" kern="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Font typeface="Arial" pitchFamily="34" charset="0"/>
              <a:buChar char="•"/>
              <a:defRPr/>
            </a:pPr>
            <a:endParaRPr lang="en-US" sz="2400" kern="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Font typeface="Arial" pitchFamily="34" charset="0"/>
              <a:buChar char="•"/>
              <a:defRPr/>
            </a:pPr>
            <a:r>
              <a:rPr lang="en-GB" sz="2400" kern="0" dirty="0">
                <a:latin typeface="Times New Roman" pitchFamily="18" charset="0"/>
                <a:cs typeface="Times New Roman" pitchFamily="18" charset="0"/>
              </a:rPr>
              <a:t>Training sets (categories) for each prediction are defined dynamically as compared to other (Q)SAR model which have rigid training sets</a:t>
            </a:r>
          </a:p>
          <a:p>
            <a:pPr marL="457200" indent="-457200" algn="l">
              <a:buFont typeface="Arial" pitchFamily="34" charset="0"/>
              <a:buChar char="•"/>
              <a:defRPr/>
            </a:pPr>
            <a:endParaRPr lang="en-US" sz="2400" kern="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Font typeface="Arial" pitchFamily="34" charset="0"/>
              <a:buChar char="•"/>
              <a:defRPr/>
            </a:pPr>
            <a:r>
              <a:rPr lang="bg-BG" sz="2400" kern="0" dirty="0">
                <a:latin typeface="Times New Roman" pitchFamily="18" charset="0"/>
                <a:cs typeface="Times New Roman" pitchFamily="18" charset="0"/>
              </a:rPr>
              <a:t>Each estimated value can be individually justified based on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1143000" lvl="2" indent="-228600" algn="l">
              <a:buFont typeface="Wingdings" pitchFamily="2" charset="2"/>
              <a:buChar char="ü"/>
              <a:defRPr/>
            </a:pP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Category hypothesis (justification) and consistency</a:t>
            </a:r>
          </a:p>
          <a:p>
            <a:pPr marL="1143000" lvl="2" indent="-228600" algn="l">
              <a:buFont typeface="Wingdings" pitchFamily="2" charset="2"/>
              <a:buChar char="ü"/>
              <a:defRPr/>
            </a:pP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Quality of </a:t>
            </a:r>
            <a:r>
              <a:rPr lang="bg-BG" sz="2400" kern="0" dirty="0">
                <a:latin typeface="Times New Roman" pitchFamily="18" charset="0"/>
                <a:cs typeface="Times New Roman" pitchFamily="18" charset="0"/>
              </a:rPr>
              <a:t>measured data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and </a:t>
            </a:r>
          </a:p>
          <a:p>
            <a:pPr marL="1143000" lvl="2" indent="-228600" algn="l">
              <a:buFont typeface="Wingdings" pitchFamily="2" charset="2"/>
              <a:buChar char="ü"/>
              <a:defRPr/>
            </a:pP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bg-BG" sz="2400" kern="0" dirty="0">
                <a:latin typeface="Times New Roman" pitchFamily="18" charset="0"/>
                <a:cs typeface="Times New Roman" pitchFamily="18" charset="0"/>
              </a:rPr>
              <a:t>omputation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bg-BG" sz="2400" kern="0" dirty="0">
                <a:latin typeface="Times New Roman" pitchFamily="18" charset="0"/>
                <a:cs typeface="Times New Roman" pitchFamily="18" charset="0"/>
              </a:rPr>
              <a:t> method used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 for grouping and data gap filling</a:t>
            </a:r>
          </a:p>
        </p:txBody>
      </p:sp>
      <p:pic>
        <p:nvPicPr>
          <p:cNvPr id="3379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908050"/>
            <a:ext cx="3097212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44450"/>
            <a:ext cx="8229600" cy="777875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GB" sz="4000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Description</a:t>
            </a:r>
          </a:p>
        </p:txBody>
      </p:sp>
      <p:sp>
        <p:nvSpPr>
          <p:cNvPr id="3379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9C23294-75DF-4F18-A0EB-2483A88FC0FC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5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4"/>
          <p:cNvSpPr>
            <a:spLocks noChangeArrowheads="1"/>
          </p:cNvSpPr>
          <p:nvPr/>
        </p:nvSpPr>
        <p:spPr bwMode="auto">
          <a:xfrm>
            <a:off x="0" y="61436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875" name="Rectangle 25"/>
          <p:cNvSpPr>
            <a:spLocks noChangeArrowheads="1"/>
          </p:cNvSpPr>
          <p:nvPr/>
        </p:nvSpPr>
        <p:spPr bwMode="auto">
          <a:xfrm>
            <a:off x="0" y="93821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876" name="TextBox 28"/>
          <p:cNvSpPr txBox="1">
            <a:spLocks noChangeArrowheads="1"/>
          </p:cNvSpPr>
          <p:nvPr/>
        </p:nvSpPr>
        <p:spPr bwMode="auto">
          <a:xfrm>
            <a:off x="63500" y="14288"/>
            <a:ext cx="1146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Profiling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877" name="TextBox 12"/>
          <p:cNvSpPr txBox="1">
            <a:spLocks noChangeArrowheads="1"/>
          </p:cNvSpPr>
          <p:nvPr/>
        </p:nvSpPr>
        <p:spPr bwMode="auto">
          <a:xfrm>
            <a:off x="3875088" y="404813"/>
            <a:ext cx="50895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Profiler relevancy with 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complete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definition of the endpoint </a:t>
            </a:r>
          </a:p>
        </p:txBody>
      </p:sp>
      <p:grpSp>
        <p:nvGrpSpPr>
          <p:cNvPr id="79878" name="Group 5"/>
          <p:cNvGrpSpPr>
            <a:grpSpLocks/>
          </p:cNvGrpSpPr>
          <p:nvPr/>
        </p:nvGrpSpPr>
        <p:grpSpPr bwMode="auto">
          <a:xfrm>
            <a:off x="323850" y="952500"/>
            <a:ext cx="8280400" cy="5530850"/>
            <a:chOff x="323528" y="520995"/>
            <a:chExt cx="8673612" cy="6073720"/>
          </a:xfrm>
        </p:grpSpPr>
        <p:pic>
          <p:nvPicPr>
            <p:cNvPr id="79881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0"/>
            <a:stretch>
              <a:fillRect/>
            </a:stretch>
          </p:blipFill>
          <p:spPr bwMode="auto">
            <a:xfrm>
              <a:off x="323528" y="520995"/>
              <a:ext cx="6983170" cy="6073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2" t="32904" r="18628" b="18159"/>
            <a:stretch>
              <a:fillRect/>
            </a:stretch>
          </p:blipFill>
          <p:spPr bwMode="auto">
            <a:xfrm>
              <a:off x="539552" y="2924944"/>
              <a:ext cx="1563178" cy="809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628288" y="2708860"/>
              <a:ext cx="3528644" cy="7199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884" name="TextBox 3"/>
            <p:cNvSpPr txBox="1">
              <a:spLocks noChangeArrowheads="1"/>
            </p:cNvSpPr>
            <p:nvPr/>
          </p:nvSpPr>
          <p:spPr bwMode="auto">
            <a:xfrm>
              <a:off x="6242860" y="2920251"/>
              <a:ext cx="27542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1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Complete endpoint definition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3528" y="4725878"/>
              <a:ext cx="2088584" cy="1295286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9879" name="TextBox 16"/>
          <p:cNvSpPr txBox="1">
            <a:spLocks noChangeArrowheads="1"/>
          </p:cNvSpPr>
          <p:nvPr/>
        </p:nvSpPr>
        <p:spPr bwMode="auto">
          <a:xfrm>
            <a:off x="53975" y="404813"/>
            <a:ext cx="2347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Relevancy of profilers</a:t>
            </a:r>
          </a:p>
        </p:txBody>
      </p:sp>
      <p:sp>
        <p:nvSpPr>
          <p:cNvPr id="7988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50C063C-98C6-43CC-AD15-FD37220A70EA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50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Box 28"/>
          <p:cNvSpPr txBox="1">
            <a:spLocks noChangeArrowheads="1"/>
          </p:cNvSpPr>
          <p:nvPr/>
        </p:nvSpPr>
        <p:spPr bwMode="auto">
          <a:xfrm>
            <a:off x="63500" y="14288"/>
            <a:ext cx="1146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Profiling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899" name="TextBox 9"/>
          <p:cNvSpPr txBox="1">
            <a:spLocks noChangeArrowheads="1"/>
          </p:cNvSpPr>
          <p:nvPr/>
        </p:nvSpPr>
        <p:spPr bwMode="auto">
          <a:xfrm>
            <a:off x="3829050" y="404813"/>
            <a:ext cx="49196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Profiler relevancy with 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limited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definition of the endpoint </a:t>
            </a:r>
          </a:p>
        </p:txBody>
      </p:sp>
      <p:grpSp>
        <p:nvGrpSpPr>
          <p:cNvPr id="80900" name="Group 4"/>
          <p:cNvGrpSpPr>
            <a:grpSpLocks/>
          </p:cNvGrpSpPr>
          <p:nvPr/>
        </p:nvGrpSpPr>
        <p:grpSpPr bwMode="auto">
          <a:xfrm>
            <a:off x="179388" y="981075"/>
            <a:ext cx="8208962" cy="5502275"/>
            <a:chOff x="323528" y="548680"/>
            <a:chExt cx="8526136" cy="6091267"/>
          </a:xfrm>
        </p:grpSpPr>
        <p:pic>
          <p:nvPicPr>
            <p:cNvPr id="8090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4"/>
            <a:stretch>
              <a:fillRect/>
            </a:stretch>
          </p:blipFill>
          <p:spPr bwMode="auto">
            <a:xfrm>
              <a:off x="323528" y="548680"/>
              <a:ext cx="6912768" cy="6091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0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2" t="32904" r="18628" b="18159"/>
            <a:stretch>
              <a:fillRect/>
            </a:stretch>
          </p:blipFill>
          <p:spPr bwMode="auto">
            <a:xfrm>
              <a:off x="500580" y="2917596"/>
              <a:ext cx="1563178" cy="809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2556053" y="2780621"/>
              <a:ext cx="3599411" cy="28821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906" name="TextBox 12"/>
            <p:cNvSpPr txBox="1">
              <a:spLocks noChangeArrowheads="1"/>
            </p:cNvSpPr>
            <p:nvPr/>
          </p:nvSpPr>
          <p:spPr bwMode="auto">
            <a:xfrm>
              <a:off x="6242860" y="2920251"/>
              <a:ext cx="260680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1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Limited endpoint definition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23528" y="4724344"/>
              <a:ext cx="2087428" cy="1296986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80901" name="TextBox 15"/>
          <p:cNvSpPr txBox="1">
            <a:spLocks noChangeArrowheads="1"/>
          </p:cNvSpPr>
          <p:nvPr/>
        </p:nvSpPr>
        <p:spPr bwMode="auto">
          <a:xfrm>
            <a:off x="53975" y="404813"/>
            <a:ext cx="2347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Relevancy of profilers</a:t>
            </a:r>
          </a:p>
        </p:txBody>
      </p:sp>
      <p:sp>
        <p:nvSpPr>
          <p:cNvPr id="8090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4FA981B-D97E-4992-ADA0-8FA3A4805F49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51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Box 28"/>
          <p:cNvSpPr txBox="1">
            <a:spLocks noChangeArrowheads="1"/>
          </p:cNvSpPr>
          <p:nvPr/>
        </p:nvSpPr>
        <p:spPr bwMode="auto">
          <a:xfrm>
            <a:off x="63500" y="14288"/>
            <a:ext cx="1146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Profiling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23" name="TextBox 15"/>
          <p:cNvSpPr txBox="1">
            <a:spLocks noChangeArrowheads="1"/>
          </p:cNvSpPr>
          <p:nvPr/>
        </p:nvSpPr>
        <p:spPr bwMode="auto">
          <a:xfrm>
            <a:off x="53975" y="404813"/>
            <a:ext cx="2747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SMARTS implementation</a:t>
            </a:r>
          </a:p>
        </p:txBody>
      </p:sp>
      <p:sp>
        <p:nvSpPr>
          <p:cNvPr id="81924" name="TextBox 2"/>
          <p:cNvSpPr txBox="1">
            <a:spLocks noChangeArrowheads="1"/>
          </p:cNvSpPr>
          <p:nvPr/>
        </p:nvSpPr>
        <p:spPr bwMode="auto">
          <a:xfrm>
            <a:off x="179388" y="836613"/>
            <a:ext cx="1690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SMARTS editor</a:t>
            </a:r>
          </a:p>
        </p:txBody>
      </p:sp>
      <p:grpSp>
        <p:nvGrpSpPr>
          <p:cNvPr id="81925" name="Group 17"/>
          <p:cNvGrpSpPr>
            <a:grpSpLocks/>
          </p:cNvGrpSpPr>
          <p:nvPr/>
        </p:nvGrpSpPr>
        <p:grpSpPr bwMode="auto">
          <a:xfrm>
            <a:off x="250825" y="1628775"/>
            <a:ext cx="8435975" cy="4752975"/>
            <a:chOff x="251521" y="1628800"/>
            <a:chExt cx="8477655" cy="4680520"/>
          </a:xfrm>
        </p:grpSpPr>
        <p:pic>
          <p:nvPicPr>
            <p:cNvPr id="8193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1" y="1704148"/>
              <a:ext cx="8435280" cy="4605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32" name="TextBox 4"/>
            <p:cNvSpPr txBox="1">
              <a:spLocks noChangeArrowheads="1"/>
            </p:cNvSpPr>
            <p:nvPr/>
          </p:nvSpPr>
          <p:spPr bwMode="auto">
            <a:xfrm>
              <a:off x="2328740" y="3560062"/>
              <a:ext cx="164019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Drawing panel</a:t>
              </a:r>
            </a:p>
          </p:txBody>
        </p:sp>
        <p:sp>
          <p:nvSpPr>
            <p:cNvPr id="81933" name="TextBox 7"/>
            <p:cNvSpPr txBox="1">
              <a:spLocks noChangeArrowheads="1"/>
            </p:cNvSpPr>
            <p:nvPr/>
          </p:nvSpPr>
          <p:spPr bwMode="auto">
            <a:xfrm>
              <a:off x="1115616" y="1628800"/>
              <a:ext cx="3461660" cy="372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1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Automatic generation of SMARTS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1403359" y="1896125"/>
              <a:ext cx="186656" cy="23605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935" name="TextBox 12"/>
            <p:cNvSpPr txBox="1">
              <a:spLocks noChangeArrowheads="1"/>
            </p:cNvSpPr>
            <p:nvPr/>
          </p:nvSpPr>
          <p:spPr bwMode="auto">
            <a:xfrm>
              <a:off x="3158254" y="2251902"/>
              <a:ext cx="3641547" cy="584775"/>
            </a:xfrm>
            <a:prstGeom prst="rect">
              <a:avLst/>
            </a:prstGeom>
            <a:solidFill>
              <a:schemeClr val="bg1">
                <a:alpha val="8117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Options for atom characteristic (valence, charge, implicit hydrogens, etc.)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723549" y="2837231"/>
              <a:ext cx="2493522" cy="3256353"/>
            </a:xfrm>
            <a:prstGeom prst="rect">
              <a:avLst/>
            </a:prstGeom>
            <a:noFill/>
            <a:ln w="317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293648" y="2573033"/>
              <a:ext cx="435528" cy="1433547"/>
            </a:xfrm>
            <a:prstGeom prst="rect">
              <a:avLst/>
            </a:prstGeom>
            <a:noFill/>
            <a:ln w="34925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008000"/>
                </a:solidFill>
              </a:endParaRPr>
            </a:p>
          </p:txBody>
        </p:sp>
      </p:grpSp>
      <p:sp>
        <p:nvSpPr>
          <p:cNvPr id="81926" name="TextBox 16"/>
          <p:cNvSpPr txBox="1">
            <a:spLocks noChangeArrowheads="1"/>
          </p:cNvSpPr>
          <p:nvPr/>
        </p:nvSpPr>
        <p:spPr bwMode="auto">
          <a:xfrm>
            <a:off x="6300788" y="1628775"/>
            <a:ext cx="2663825" cy="523875"/>
          </a:xfrm>
          <a:prstGeom prst="rect">
            <a:avLst/>
          </a:prstGeom>
          <a:solidFill>
            <a:schemeClr val="bg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Options for different fragments (repeated, recursive, etc.)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003800" y="2781300"/>
            <a:ext cx="1152525" cy="995363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16" idx="0"/>
          </p:cNvCxnSpPr>
          <p:nvPr/>
        </p:nvCxnSpPr>
        <p:spPr>
          <a:xfrm>
            <a:off x="8231188" y="2109788"/>
            <a:ext cx="238125" cy="477837"/>
          </a:xfrm>
          <a:prstGeom prst="straightConnector1">
            <a:avLst/>
          </a:prstGeom>
          <a:ln w="254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29" name="TextBox 80915"/>
          <p:cNvSpPr txBox="1">
            <a:spLocks noChangeArrowheads="1"/>
          </p:cNvSpPr>
          <p:nvPr/>
        </p:nvSpPr>
        <p:spPr bwMode="auto">
          <a:xfrm>
            <a:off x="3316288" y="1187450"/>
            <a:ext cx="1998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General Options</a:t>
            </a:r>
          </a:p>
        </p:txBody>
      </p:sp>
      <p:sp>
        <p:nvSpPr>
          <p:cNvPr id="8193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D0A277B-2322-4D3D-A4A7-3EC3B1917C73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52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8AC3E11-4944-42C3-96CC-CA1870049E1F}" type="slidenum">
              <a:rPr lang="bg-BG" altLang="bg-BG" sz="1400"/>
              <a:pPr algn="r" eaLnBrk="1" hangingPunct="1"/>
              <a:t>53</a:t>
            </a:fld>
            <a:endParaRPr lang="bg-BG" altLang="bg-BG" sz="1400"/>
          </a:p>
        </p:txBody>
      </p:sp>
      <p:sp>
        <p:nvSpPr>
          <p:cNvPr id="82947" name="TextBox 28"/>
          <p:cNvSpPr txBox="1">
            <a:spLocks noChangeArrowheads="1"/>
          </p:cNvSpPr>
          <p:nvPr/>
        </p:nvSpPr>
        <p:spPr bwMode="auto">
          <a:xfrm>
            <a:off x="63500" y="14288"/>
            <a:ext cx="1146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Profiling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948" name="TextBox 15"/>
          <p:cNvSpPr txBox="1">
            <a:spLocks noChangeArrowheads="1"/>
          </p:cNvSpPr>
          <p:nvPr/>
        </p:nvSpPr>
        <p:spPr bwMode="auto">
          <a:xfrm>
            <a:off x="53975" y="404813"/>
            <a:ext cx="2747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SMARTS implementation</a:t>
            </a:r>
          </a:p>
        </p:txBody>
      </p:sp>
      <p:grpSp>
        <p:nvGrpSpPr>
          <p:cNvPr id="82949" name="Group 4"/>
          <p:cNvGrpSpPr>
            <a:grpSpLocks/>
          </p:cNvGrpSpPr>
          <p:nvPr/>
        </p:nvGrpSpPr>
        <p:grpSpPr bwMode="auto">
          <a:xfrm>
            <a:off x="307975" y="1412875"/>
            <a:ext cx="8008938" cy="4537075"/>
            <a:chOff x="308127" y="1586274"/>
            <a:chExt cx="8177820" cy="4795054"/>
          </a:xfrm>
        </p:grpSpPr>
        <p:pic>
          <p:nvPicPr>
            <p:cNvPr id="8295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27" y="1586274"/>
              <a:ext cx="8177820" cy="4795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57" name="TextBox 1"/>
            <p:cNvSpPr txBox="1">
              <a:spLocks noChangeArrowheads="1"/>
            </p:cNvSpPr>
            <p:nvPr/>
          </p:nvSpPr>
          <p:spPr bwMode="auto">
            <a:xfrm>
              <a:off x="3899927" y="2123564"/>
              <a:ext cx="3977169" cy="412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Import of SMARTS fragments library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443518" y="2852988"/>
              <a:ext cx="721333" cy="28857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8295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3370263"/>
            <a:ext cx="5360987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5364163" y="2882900"/>
            <a:ext cx="1166812" cy="14097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52" name="TextBox 10"/>
          <p:cNvSpPr txBox="1">
            <a:spLocks noChangeArrowheads="1"/>
          </p:cNvSpPr>
          <p:nvPr/>
        </p:nvSpPr>
        <p:spPr bwMode="auto">
          <a:xfrm>
            <a:off x="4670425" y="4652963"/>
            <a:ext cx="26447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Example file with SMARTS fragments is available in the “Examples” folder*</a:t>
            </a:r>
          </a:p>
        </p:txBody>
      </p:sp>
      <p:sp>
        <p:nvSpPr>
          <p:cNvPr id="82953" name="Rectangle 11"/>
          <p:cNvSpPr>
            <a:spLocks noChangeArrowheads="1"/>
          </p:cNvSpPr>
          <p:nvPr/>
        </p:nvSpPr>
        <p:spPr bwMode="auto">
          <a:xfrm>
            <a:off x="217488" y="6535738"/>
            <a:ext cx="89265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*Default installation location of the Examples folder: </a:t>
            </a:r>
            <a:r>
              <a:rPr lang="en-US" altLang="en-US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C:\Program Files (x86)\Common Files\QSAR Toolbox 4\Config\Examples</a:t>
            </a:r>
          </a:p>
        </p:txBody>
      </p:sp>
      <p:sp>
        <p:nvSpPr>
          <p:cNvPr id="82954" name="TextBox 18"/>
          <p:cNvSpPr txBox="1">
            <a:spLocks noChangeArrowheads="1"/>
          </p:cNvSpPr>
          <p:nvPr/>
        </p:nvSpPr>
        <p:spPr bwMode="auto">
          <a:xfrm>
            <a:off x="2187575" y="941388"/>
            <a:ext cx="4452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Import of library with SMARTS fragments</a:t>
            </a:r>
          </a:p>
        </p:txBody>
      </p:sp>
      <p:sp>
        <p:nvSpPr>
          <p:cNvPr id="82955" name="TextBox 19"/>
          <p:cNvSpPr txBox="1">
            <a:spLocks noChangeArrowheads="1"/>
          </p:cNvSpPr>
          <p:nvPr/>
        </p:nvSpPr>
        <p:spPr bwMode="auto">
          <a:xfrm>
            <a:off x="179388" y="836613"/>
            <a:ext cx="1690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SMARTS editor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Box 28"/>
          <p:cNvSpPr txBox="1">
            <a:spLocks noChangeArrowheads="1"/>
          </p:cNvSpPr>
          <p:nvPr/>
        </p:nvSpPr>
        <p:spPr bwMode="auto">
          <a:xfrm>
            <a:off x="63500" y="14288"/>
            <a:ext cx="1146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Profiling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397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9" t="17847"/>
          <a:stretch>
            <a:fillRect/>
          </a:stretch>
        </p:blipFill>
        <p:spPr bwMode="auto">
          <a:xfrm>
            <a:off x="250825" y="1052513"/>
            <a:ext cx="4435475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TextBox 15"/>
          <p:cNvSpPr txBox="1">
            <a:spLocks noChangeArrowheads="1"/>
          </p:cNvSpPr>
          <p:nvPr/>
        </p:nvSpPr>
        <p:spPr bwMode="auto">
          <a:xfrm>
            <a:off x="53975" y="404813"/>
            <a:ext cx="341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Explain of mechanism of toxicity</a:t>
            </a:r>
          </a:p>
        </p:txBody>
      </p:sp>
      <p:sp>
        <p:nvSpPr>
          <p:cNvPr id="8397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F9A2AEC-6627-407F-BC77-840A576CA88E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54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397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420938"/>
            <a:ext cx="2252663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5288" y="3360738"/>
            <a:ext cx="3168650" cy="212725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5" name="Straight Arrow Connector 4"/>
          <p:cNvCxnSpPr>
            <a:stCxn id="2" idx="3"/>
          </p:cNvCxnSpPr>
          <p:nvPr/>
        </p:nvCxnSpPr>
        <p:spPr>
          <a:xfrm>
            <a:off x="3563938" y="3467100"/>
            <a:ext cx="287337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7" name="TextBox 9"/>
          <p:cNvSpPr txBox="1">
            <a:spLocks noChangeArrowheads="1"/>
          </p:cNvSpPr>
          <p:nvPr/>
        </p:nvSpPr>
        <p:spPr bwMode="auto">
          <a:xfrm>
            <a:off x="936625" y="2082800"/>
            <a:ext cx="7851775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Explain of profiling result for </a:t>
            </a:r>
            <a:r>
              <a:rPr lang="en-US" altLang="en-US" sz="1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Hexanal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“US EPA New Chemical Categories” profiler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9013"/>
            <a:ext cx="879475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Box 28"/>
          <p:cNvSpPr txBox="1">
            <a:spLocks noChangeArrowheads="1"/>
          </p:cNvSpPr>
          <p:nvPr/>
        </p:nvSpPr>
        <p:spPr bwMode="auto">
          <a:xfrm>
            <a:off x="63500" y="14288"/>
            <a:ext cx="1146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Profiling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99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E90F1FF-3A02-40F4-9FEB-7117B429E405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55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643438" y="1916113"/>
            <a:ext cx="1657350" cy="9366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84998" name="TextBox 6"/>
          <p:cNvSpPr txBox="1">
            <a:spLocks noChangeArrowheads="1"/>
          </p:cNvSpPr>
          <p:nvPr/>
        </p:nvSpPr>
        <p:spPr bwMode="auto">
          <a:xfrm>
            <a:off x="2268538" y="1268413"/>
            <a:ext cx="28209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Boundaries of the rule (structural, parametric, etc.)</a:t>
            </a:r>
          </a:p>
        </p:txBody>
      </p:sp>
      <p:sp>
        <p:nvSpPr>
          <p:cNvPr id="84999" name="TextBox 15"/>
          <p:cNvSpPr txBox="1">
            <a:spLocks noChangeArrowheads="1"/>
          </p:cNvSpPr>
          <p:nvPr/>
        </p:nvSpPr>
        <p:spPr bwMode="auto">
          <a:xfrm>
            <a:off x="53975" y="404813"/>
            <a:ext cx="341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Explain of mechanism of toxicity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9013"/>
            <a:ext cx="879475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extBox 28"/>
          <p:cNvSpPr txBox="1">
            <a:spLocks noChangeArrowheads="1"/>
          </p:cNvSpPr>
          <p:nvPr/>
        </p:nvSpPr>
        <p:spPr bwMode="auto">
          <a:xfrm>
            <a:off x="63500" y="14288"/>
            <a:ext cx="1146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Profiling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2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8CCF76B5-B109-4EDE-8EF7-27A83F342083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56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062038" y="3767138"/>
            <a:ext cx="720725" cy="6477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50825" y="4797425"/>
            <a:ext cx="273685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Fragment found in the target structure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843588" y="4797425"/>
            <a:ext cx="241300" cy="360363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024" name="TextBox 12"/>
          <p:cNvSpPr txBox="1">
            <a:spLocks noChangeArrowheads="1"/>
          </p:cNvSpPr>
          <p:nvPr/>
        </p:nvSpPr>
        <p:spPr bwMode="auto">
          <a:xfrm>
            <a:off x="4625975" y="5157788"/>
            <a:ext cx="2178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SMARTS for aldehyde</a:t>
            </a:r>
          </a:p>
        </p:txBody>
      </p:sp>
      <p:sp>
        <p:nvSpPr>
          <p:cNvPr id="86025" name="TextBox 20"/>
          <p:cNvSpPr txBox="1">
            <a:spLocks noChangeArrowheads="1"/>
          </p:cNvSpPr>
          <p:nvPr/>
        </p:nvSpPr>
        <p:spPr bwMode="auto">
          <a:xfrm>
            <a:off x="2268538" y="1268413"/>
            <a:ext cx="28209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Boundaries of the rule (structural, parametric, etc.)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5089525" y="1700213"/>
            <a:ext cx="130175" cy="36036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86027" name="TextBox 15"/>
          <p:cNvSpPr txBox="1">
            <a:spLocks noChangeArrowheads="1"/>
          </p:cNvSpPr>
          <p:nvPr/>
        </p:nvSpPr>
        <p:spPr bwMode="auto">
          <a:xfrm>
            <a:off x="53975" y="404813"/>
            <a:ext cx="341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Explain of mechanism of toxicity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Box 28"/>
          <p:cNvSpPr txBox="1">
            <a:spLocks noChangeArrowheads="1"/>
          </p:cNvSpPr>
          <p:nvPr/>
        </p:nvSpPr>
        <p:spPr bwMode="auto">
          <a:xfrm>
            <a:off x="63500" y="14288"/>
            <a:ext cx="1146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Profiling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7043" name="Group 6"/>
          <p:cNvGrpSpPr>
            <a:grpSpLocks/>
          </p:cNvGrpSpPr>
          <p:nvPr/>
        </p:nvGrpSpPr>
        <p:grpSpPr bwMode="auto">
          <a:xfrm>
            <a:off x="179388" y="836613"/>
            <a:ext cx="4616450" cy="3490912"/>
            <a:chOff x="179512" y="1268760"/>
            <a:chExt cx="5180125" cy="4177505"/>
          </a:xfrm>
        </p:grpSpPr>
        <p:pic>
          <p:nvPicPr>
            <p:cNvPr id="87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285" b="19315"/>
            <a:stretch>
              <a:fillRect/>
            </a:stretch>
          </p:blipFill>
          <p:spPr bwMode="auto">
            <a:xfrm>
              <a:off x="179512" y="1268760"/>
              <a:ext cx="5180125" cy="4177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Down Arrow 5"/>
            <p:cNvSpPr/>
            <p:nvPr/>
          </p:nvSpPr>
          <p:spPr>
            <a:xfrm>
              <a:off x="4664916" y="2116039"/>
              <a:ext cx="130037" cy="35904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052" name="TextBox 2"/>
            <p:cNvSpPr txBox="1">
              <a:spLocks noChangeArrowheads="1"/>
            </p:cNvSpPr>
            <p:nvPr/>
          </p:nvSpPr>
          <p:spPr bwMode="auto">
            <a:xfrm>
              <a:off x="2929260" y="3429000"/>
              <a:ext cx="130997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Log Kow &lt; 6</a:t>
              </a:r>
            </a:p>
          </p:txBody>
        </p:sp>
      </p:grpSp>
      <p:grpSp>
        <p:nvGrpSpPr>
          <p:cNvPr id="87044" name="Group 7"/>
          <p:cNvGrpSpPr>
            <a:grpSpLocks/>
          </p:cNvGrpSpPr>
          <p:nvPr/>
        </p:nvGrpSpPr>
        <p:grpSpPr bwMode="auto">
          <a:xfrm>
            <a:off x="3995738" y="2641600"/>
            <a:ext cx="4824412" cy="3608388"/>
            <a:chOff x="3995937" y="2641683"/>
            <a:chExt cx="4824536" cy="3608200"/>
          </a:xfrm>
        </p:grpSpPr>
        <p:pic>
          <p:nvPicPr>
            <p:cNvPr id="8704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688" b="17520"/>
            <a:stretch>
              <a:fillRect/>
            </a:stretch>
          </p:blipFill>
          <p:spPr bwMode="auto">
            <a:xfrm>
              <a:off x="3995937" y="2641683"/>
              <a:ext cx="4824536" cy="360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Down Arrow 9"/>
            <p:cNvSpPr/>
            <p:nvPr/>
          </p:nvSpPr>
          <p:spPr>
            <a:xfrm>
              <a:off x="8028291" y="3357609"/>
              <a:ext cx="115890" cy="300021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049" name="TextBox 10"/>
            <p:cNvSpPr txBox="1">
              <a:spLocks noChangeArrowheads="1"/>
            </p:cNvSpPr>
            <p:nvPr/>
          </p:nvSpPr>
          <p:spPr bwMode="auto">
            <a:xfrm>
              <a:off x="6100495" y="4581128"/>
              <a:ext cx="264796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1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Molecular weight &lt; 1000 Da</a:t>
              </a:r>
            </a:p>
          </p:txBody>
        </p:sp>
      </p:grpSp>
      <p:sp>
        <p:nvSpPr>
          <p:cNvPr id="8704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14CF32B3-BEC8-4153-BAF0-868EDC05D921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57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046" name="TextBox 15"/>
          <p:cNvSpPr txBox="1">
            <a:spLocks noChangeArrowheads="1"/>
          </p:cNvSpPr>
          <p:nvPr/>
        </p:nvSpPr>
        <p:spPr bwMode="auto">
          <a:xfrm>
            <a:off x="53975" y="404813"/>
            <a:ext cx="341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Explain of mechanism of toxicity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Box 28"/>
          <p:cNvSpPr txBox="1">
            <a:spLocks noChangeArrowheads="1"/>
          </p:cNvSpPr>
          <p:nvPr/>
        </p:nvSpPr>
        <p:spPr bwMode="auto">
          <a:xfrm>
            <a:off x="63500" y="14288"/>
            <a:ext cx="1146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Profiling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96975"/>
            <a:ext cx="8821738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E031DCA-7A47-4408-86B7-10230C9B2CFD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58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069" name="TextBox 8"/>
          <p:cNvSpPr txBox="1">
            <a:spLocks noChangeArrowheads="1"/>
          </p:cNvSpPr>
          <p:nvPr/>
        </p:nvSpPr>
        <p:spPr bwMode="auto">
          <a:xfrm>
            <a:off x="2490788" y="836613"/>
            <a:ext cx="3684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Mechanistic justification of the rule</a:t>
            </a:r>
          </a:p>
        </p:txBody>
      </p:sp>
      <p:sp>
        <p:nvSpPr>
          <p:cNvPr id="88070" name="TextBox 15"/>
          <p:cNvSpPr txBox="1">
            <a:spLocks noChangeArrowheads="1"/>
          </p:cNvSpPr>
          <p:nvPr/>
        </p:nvSpPr>
        <p:spPr bwMode="auto">
          <a:xfrm>
            <a:off x="53975" y="404813"/>
            <a:ext cx="341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Explain of mechanism of toxicity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4"/>
          <p:cNvSpPr>
            <a:spLocks noChangeArrowheads="1"/>
          </p:cNvSpPr>
          <p:nvPr/>
        </p:nvSpPr>
        <p:spPr bwMode="auto">
          <a:xfrm>
            <a:off x="0" y="61436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9091" name="Rectangle 25"/>
          <p:cNvSpPr>
            <a:spLocks noChangeArrowheads="1"/>
          </p:cNvSpPr>
          <p:nvPr/>
        </p:nvSpPr>
        <p:spPr bwMode="auto">
          <a:xfrm>
            <a:off x="0" y="93821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9092" name="TextBox 28"/>
          <p:cNvSpPr txBox="1">
            <a:spLocks noChangeArrowheads="1"/>
          </p:cNvSpPr>
          <p:nvPr/>
        </p:nvSpPr>
        <p:spPr bwMode="auto">
          <a:xfrm>
            <a:off x="879475" y="1158875"/>
            <a:ext cx="27559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Predefined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General Mechanistic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Endpoint Specific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Empiric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Custom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093" name="TextBox 28"/>
          <p:cNvSpPr txBox="1">
            <a:spLocks noChangeArrowheads="1"/>
          </p:cNvSpPr>
          <p:nvPr/>
        </p:nvSpPr>
        <p:spPr bwMode="auto">
          <a:xfrm>
            <a:off x="63500" y="115888"/>
            <a:ext cx="1339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Profiling</a:t>
            </a:r>
            <a:endParaRPr lang="bg-BG" altLang="bg-BG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094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E31D555-23C9-4575-B4EB-3C892CC898AE}" type="slidenum">
              <a:rPr lang="bg-BG" altLang="bg-BG" sz="1400"/>
              <a:pPr algn="r" eaLnBrk="1" hangingPunct="1"/>
              <a:t>59</a:t>
            </a:fld>
            <a:endParaRPr lang="bg-BG" altLang="bg-BG" sz="1400"/>
          </a:p>
        </p:txBody>
      </p:sp>
      <p:sp>
        <p:nvSpPr>
          <p:cNvPr id="89095" name="TextBox 1"/>
          <p:cNvSpPr txBox="1">
            <a:spLocks noChangeArrowheads="1"/>
          </p:cNvSpPr>
          <p:nvPr/>
        </p:nvSpPr>
        <p:spPr bwMode="auto">
          <a:xfrm>
            <a:off x="49213" y="620713"/>
            <a:ext cx="1785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Profiling groups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1628775"/>
            <a:ext cx="9144000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>
              <a:defRPr/>
            </a:pPr>
            <a:endParaRPr lang="en-GB" kern="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Font typeface="Arial" pitchFamily="34" charset="0"/>
              <a:buChar char="•"/>
              <a:defRPr/>
            </a:pP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bg-BG" sz="2400" kern="0" dirty="0">
                <a:latin typeface="Times New Roman" pitchFamily="18" charset="0"/>
                <a:cs typeface="Times New Roman" pitchFamily="18" charset="0"/>
              </a:rPr>
              <a:t>is developed under the continuing peer review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 of:</a:t>
            </a:r>
          </a:p>
          <a:p>
            <a:pPr marL="1371600" lvl="2" indent="-457200" algn="l">
              <a:buFont typeface="Wingdings" pitchFamily="2" charset="2"/>
              <a:buChar char="ü"/>
              <a:defRPr/>
            </a:pP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Member state countries, </a:t>
            </a:r>
          </a:p>
          <a:p>
            <a:pPr marL="1371600" lvl="2" indent="-457200" algn="l">
              <a:buFont typeface="Wingdings" pitchFamily="2" charset="2"/>
              <a:buChar char="ü"/>
              <a:defRPr/>
            </a:pP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Regulatory agencies</a:t>
            </a:r>
          </a:p>
          <a:p>
            <a:pPr marL="1371600" lvl="2" indent="-457200" algn="l">
              <a:buFont typeface="Wingdings" pitchFamily="2" charset="2"/>
              <a:buChar char="ü"/>
              <a:defRPr/>
            </a:pP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Chemical industry and NGOs</a:t>
            </a:r>
          </a:p>
          <a:p>
            <a:pPr marL="457200" indent="-457200" algn="l">
              <a:defRPr/>
            </a:pPr>
            <a:endParaRPr lang="en-US" sz="2400" kern="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Font typeface="Arial" pitchFamily="34" charset="0"/>
              <a:buChar char="•"/>
              <a:defRPr/>
            </a:pP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The predictions are getting acceptance by toxicologists and regulators due to the:</a:t>
            </a:r>
          </a:p>
          <a:p>
            <a:pPr lvl="2" algn="l">
              <a:buFont typeface="Wingdings" pitchFamily="2" charset="2"/>
              <a:buChar char="ü"/>
              <a:defRPr/>
            </a:pP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International peer review process for developing the system and</a:t>
            </a:r>
          </a:p>
          <a:p>
            <a:pPr lvl="2" algn="l">
              <a:buFont typeface="Wingdings" pitchFamily="2" charset="2"/>
              <a:buChar char="ü"/>
              <a:defRPr/>
            </a:pP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Mechanistic transparency of the results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endParaRPr lang="en-US" sz="2400" kern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The system is f</a:t>
            </a:r>
            <a:r>
              <a:rPr lang="bg-BG" sz="2400" kern="0" dirty="0">
                <a:latin typeface="Times New Roman" pitchFamily="18" charset="0"/>
                <a:cs typeface="Times New Roman" pitchFamily="18" charset="0"/>
              </a:rPr>
              <a:t>reely available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bg-BG" sz="2400" kern="0" dirty="0">
                <a:latin typeface="Times New Roman" pitchFamily="18" charset="0"/>
                <a:cs typeface="Times New Roman" pitchFamily="18" charset="0"/>
              </a:rPr>
              <a:t>maintained in the public domain by OECD</a:t>
            </a:r>
            <a:endParaRPr lang="en-US" sz="2400" kern="0" dirty="0">
              <a:latin typeface="Times New Roman" pitchFamily="18" charset="0"/>
              <a:cs typeface="Times New Roman" pitchFamily="18" charset="0"/>
            </a:endParaRPr>
          </a:p>
          <a:p>
            <a:pPr lvl="2" algn="l">
              <a:defRPr/>
            </a:pPr>
            <a:endParaRPr lang="en-US" sz="2400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44450"/>
            <a:ext cx="8229600" cy="777875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GB" sz="4000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Description</a:t>
            </a:r>
          </a:p>
        </p:txBody>
      </p:sp>
      <p:pic>
        <p:nvPicPr>
          <p:cNvPr id="34820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908050"/>
            <a:ext cx="3097212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D21583F-3BED-4CDD-9CC0-AD08BF9ADC7F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6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4"/>
          <p:cNvSpPr>
            <a:spLocks noChangeArrowheads="1"/>
          </p:cNvSpPr>
          <p:nvPr/>
        </p:nvSpPr>
        <p:spPr bwMode="auto">
          <a:xfrm>
            <a:off x="0" y="61436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0115" name="Rectangle 25"/>
          <p:cNvSpPr>
            <a:spLocks noChangeArrowheads="1"/>
          </p:cNvSpPr>
          <p:nvPr/>
        </p:nvSpPr>
        <p:spPr bwMode="auto">
          <a:xfrm>
            <a:off x="0" y="93821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0116" name="TextBox 28"/>
          <p:cNvSpPr txBox="1">
            <a:spLocks noChangeArrowheads="1"/>
          </p:cNvSpPr>
          <p:nvPr/>
        </p:nvSpPr>
        <p:spPr bwMode="auto">
          <a:xfrm>
            <a:off x="879475" y="1158875"/>
            <a:ext cx="27559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Predefined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General Mechanistic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Endpoint Specific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Empiric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Custom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0117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692150"/>
            <a:ext cx="42862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TextBox 28"/>
          <p:cNvSpPr txBox="1">
            <a:spLocks noChangeArrowheads="1"/>
          </p:cNvSpPr>
          <p:nvPr/>
        </p:nvSpPr>
        <p:spPr bwMode="auto">
          <a:xfrm>
            <a:off x="63500" y="115888"/>
            <a:ext cx="1339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Profiling</a:t>
            </a:r>
            <a:endParaRPr lang="bg-BG" altLang="bg-BG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119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EFD6BEA-7D34-4F1A-BDD9-794103EB2562}" type="slidenum">
              <a:rPr lang="bg-BG" altLang="bg-BG" sz="1400"/>
              <a:pPr algn="r" eaLnBrk="1" hangingPunct="1"/>
              <a:t>60</a:t>
            </a:fld>
            <a:endParaRPr lang="bg-BG" altLang="bg-BG" sz="1400"/>
          </a:p>
        </p:txBody>
      </p:sp>
      <p:sp>
        <p:nvSpPr>
          <p:cNvPr id="90120" name="TextBox 7"/>
          <p:cNvSpPr txBox="1">
            <a:spLocks noChangeArrowheads="1"/>
          </p:cNvSpPr>
          <p:nvPr/>
        </p:nvSpPr>
        <p:spPr bwMode="auto">
          <a:xfrm>
            <a:off x="49213" y="620713"/>
            <a:ext cx="1785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Profiling groups</a:t>
            </a:r>
          </a:p>
        </p:txBody>
      </p:sp>
      <p:sp>
        <p:nvSpPr>
          <p:cNvPr id="90121" name="TextBox 28"/>
          <p:cNvSpPr txBox="1">
            <a:spLocks noChangeArrowheads="1"/>
          </p:cNvSpPr>
          <p:nvPr/>
        </p:nvSpPr>
        <p:spPr bwMode="auto">
          <a:xfrm>
            <a:off x="879475" y="3319463"/>
            <a:ext cx="3332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Molecular transformations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06DCD49-8E6E-4D59-91B0-91A24B4B9F33}" type="slidenum">
              <a:rPr lang="bg-BG" altLang="bg-BG" sz="1400"/>
              <a:pPr algn="r" eaLnBrk="1" hangingPunct="1"/>
              <a:t>61</a:t>
            </a:fld>
            <a:endParaRPr lang="bg-BG" altLang="bg-BG" sz="1400"/>
          </a:p>
        </p:txBody>
      </p:sp>
      <p:sp>
        <p:nvSpPr>
          <p:cNvPr id="91139" name="Rectangle 24"/>
          <p:cNvSpPr>
            <a:spLocks noChangeArrowheads="1"/>
          </p:cNvSpPr>
          <p:nvPr/>
        </p:nvSpPr>
        <p:spPr bwMode="auto">
          <a:xfrm>
            <a:off x="0" y="61436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1140" name="Rectangle 25"/>
          <p:cNvSpPr>
            <a:spLocks noChangeArrowheads="1"/>
          </p:cNvSpPr>
          <p:nvPr/>
        </p:nvSpPr>
        <p:spPr bwMode="auto">
          <a:xfrm>
            <a:off x="0" y="93821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1141" name="TextBox 28"/>
          <p:cNvSpPr txBox="1">
            <a:spLocks noChangeArrowheads="1"/>
          </p:cNvSpPr>
          <p:nvPr/>
        </p:nvSpPr>
        <p:spPr bwMode="auto">
          <a:xfrm>
            <a:off x="879475" y="1158875"/>
            <a:ext cx="27559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Predefined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Mechanistic</a:t>
            </a:r>
            <a:endParaRPr lang="bg-BG" altLang="bg-B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Endpoint Specific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Empiric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Custom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1142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692150"/>
            <a:ext cx="4257675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3" name="TextBox 28"/>
          <p:cNvSpPr txBox="1">
            <a:spLocks noChangeArrowheads="1"/>
          </p:cNvSpPr>
          <p:nvPr/>
        </p:nvSpPr>
        <p:spPr bwMode="auto">
          <a:xfrm>
            <a:off x="63500" y="115888"/>
            <a:ext cx="1339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Profiling</a:t>
            </a:r>
            <a:endParaRPr lang="bg-BG" altLang="bg-BG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144" name="TextBox 7"/>
          <p:cNvSpPr txBox="1">
            <a:spLocks noChangeArrowheads="1"/>
          </p:cNvSpPr>
          <p:nvPr/>
        </p:nvSpPr>
        <p:spPr bwMode="auto">
          <a:xfrm>
            <a:off x="49213" y="620713"/>
            <a:ext cx="1785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Profiling groups</a:t>
            </a:r>
          </a:p>
        </p:txBody>
      </p:sp>
      <p:sp>
        <p:nvSpPr>
          <p:cNvPr id="91145" name="TextBox 28"/>
          <p:cNvSpPr txBox="1">
            <a:spLocks noChangeArrowheads="1"/>
          </p:cNvSpPr>
          <p:nvPr/>
        </p:nvSpPr>
        <p:spPr bwMode="auto">
          <a:xfrm>
            <a:off x="879475" y="3319463"/>
            <a:ext cx="3332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Molecular transformations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81F4171-3C05-464B-8192-6760F43B3B05}" type="slidenum">
              <a:rPr lang="bg-BG" altLang="bg-BG" sz="1400"/>
              <a:pPr algn="r" eaLnBrk="1" hangingPunct="1"/>
              <a:t>62</a:t>
            </a:fld>
            <a:endParaRPr lang="bg-BG" altLang="bg-BG" sz="1400"/>
          </a:p>
        </p:txBody>
      </p:sp>
      <p:sp>
        <p:nvSpPr>
          <p:cNvPr id="92163" name="Rectangle 24"/>
          <p:cNvSpPr>
            <a:spLocks noChangeArrowheads="1"/>
          </p:cNvSpPr>
          <p:nvPr/>
        </p:nvSpPr>
        <p:spPr bwMode="auto">
          <a:xfrm>
            <a:off x="0" y="61436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164" name="Rectangle 25"/>
          <p:cNvSpPr>
            <a:spLocks noChangeArrowheads="1"/>
          </p:cNvSpPr>
          <p:nvPr/>
        </p:nvSpPr>
        <p:spPr bwMode="auto">
          <a:xfrm>
            <a:off x="0" y="93821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165" name="TextBox 28"/>
          <p:cNvSpPr txBox="1">
            <a:spLocks noChangeArrowheads="1"/>
          </p:cNvSpPr>
          <p:nvPr/>
        </p:nvSpPr>
        <p:spPr bwMode="auto">
          <a:xfrm>
            <a:off x="879475" y="1158875"/>
            <a:ext cx="27559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Predefined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General Mechanistic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Endpoint Specific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Empiric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Custom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166" name="TextBox 28"/>
          <p:cNvSpPr txBox="1">
            <a:spLocks noChangeArrowheads="1"/>
          </p:cNvSpPr>
          <p:nvPr/>
        </p:nvSpPr>
        <p:spPr bwMode="auto">
          <a:xfrm>
            <a:off x="63500" y="115888"/>
            <a:ext cx="1339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Profiling</a:t>
            </a:r>
            <a:endParaRPr lang="bg-BG" altLang="bg-BG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167" name="Group 7"/>
          <p:cNvGrpSpPr>
            <a:grpSpLocks/>
          </p:cNvGrpSpPr>
          <p:nvPr/>
        </p:nvGrpSpPr>
        <p:grpSpPr bwMode="auto">
          <a:xfrm>
            <a:off x="4705350" y="765175"/>
            <a:ext cx="3970338" cy="4386263"/>
            <a:chOff x="4139952" y="1099394"/>
            <a:chExt cx="3970338" cy="4387006"/>
          </a:xfrm>
        </p:grpSpPr>
        <p:pic>
          <p:nvPicPr>
            <p:cNvPr id="92170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23" b="2925"/>
            <a:stretch>
              <a:fillRect/>
            </a:stretch>
          </p:blipFill>
          <p:spPr bwMode="auto">
            <a:xfrm>
              <a:off x="4139952" y="1099394"/>
              <a:ext cx="3970337" cy="2928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71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2" r="2180" b="3426"/>
            <a:stretch>
              <a:fillRect/>
            </a:stretch>
          </p:blipFill>
          <p:spPr bwMode="auto">
            <a:xfrm>
              <a:off x="4165776" y="4027588"/>
              <a:ext cx="3944514" cy="145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7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3823717"/>
              <a:ext cx="219075" cy="1662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168" name="TextBox 11"/>
          <p:cNvSpPr txBox="1">
            <a:spLocks noChangeArrowheads="1"/>
          </p:cNvSpPr>
          <p:nvPr/>
        </p:nvSpPr>
        <p:spPr bwMode="auto">
          <a:xfrm>
            <a:off x="49213" y="620713"/>
            <a:ext cx="1785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Profiling groups</a:t>
            </a:r>
          </a:p>
        </p:txBody>
      </p:sp>
      <p:sp>
        <p:nvSpPr>
          <p:cNvPr id="92169" name="TextBox 28"/>
          <p:cNvSpPr txBox="1">
            <a:spLocks noChangeArrowheads="1"/>
          </p:cNvSpPr>
          <p:nvPr/>
        </p:nvSpPr>
        <p:spPr bwMode="auto">
          <a:xfrm>
            <a:off x="879475" y="3319463"/>
            <a:ext cx="3332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Molecular transformations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27533" r="7259" b="6870"/>
          <a:stretch>
            <a:fillRect/>
          </a:stretch>
        </p:blipFill>
        <p:spPr bwMode="auto">
          <a:xfrm>
            <a:off x="4749800" y="908050"/>
            <a:ext cx="40703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2F12A0A5-9863-403E-B418-F20C7B235107}" type="slidenum">
              <a:rPr lang="bg-BG" altLang="bg-BG" sz="1400"/>
              <a:pPr algn="r" eaLnBrk="1" hangingPunct="1"/>
              <a:t>63</a:t>
            </a:fld>
            <a:endParaRPr lang="bg-BG" altLang="bg-BG" sz="1400"/>
          </a:p>
        </p:txBody>
      </p:sp>
      <p:sp>
        <p:nvSpPr>
          <p:cNvPr id="93188" name="Rectangle 24"/>
          <p:cNvSpPr>
            <a:spLocks noChangeArrowheads="1"/>
          </p:cNvSpPr>
          <p:nvPr/>
        </p:nvSpPr>
        <p:spPr bwMode="auto">
          <a:xfrm>
            <a:off x="0" y="61436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3189" name="Rectangle 25"/>
          <p:cNvSpPr>
            <a:spLocks noChangeArrowheads="1"/>
          </p:cNvSpPr>
          <p:nvPr/>
        </p:nvSpPr>
        <p:spPr bwMode="auto">
          <a:xfrm>
            <a:off x="0" y="93821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3190" name="TextBox 28"/>
          <p:cNvSpPr txBox="1">
            <a:spLocks noChangeArrowheads="1"/>
          </p:cNvSpPr>
          <p:nvPr/>
        </p:nvSpPr>
        <p:spPr bwMode="auto">
          <a:xfrm>
            <a:off x="879475" y="1158875"/>
            <a:ext cx="27559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Predefined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General Mechanistic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Endpoint Specific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Empiric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</a:t>
            </a:r>
            <a:endParaRPr lang="bg-BG" altLang="bg-B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191" name="TextBox 28"/>
          <p:cNvSpPr txBox="1">
            <a:spLocks noChangeArrowheads="1"/>
          </p:cNvSpPr>
          <p:nvPr/>
        </p:nvSpPr>
        <p:spPr bwMode="auto">
          <a:xfrm>
            <a:off x="63500" y="115888"/>
            <a:ext cx="1339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Profiling</a:t>
            </a:r>
            <a:endParaRPr lang="bg-BG" altLang="bg-BG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192" name="TextBox 9"/>
          <p:cNvSpPr txBox="1">
            <a:spLocks noChangeArrowheads="1"/>
          </p:cNvSpPr>
          <p:nvPr/>
        </p:nvSpPr>
        <p:spPr bwMode="auto">
          <a:xfrm>
            <a:off x="49213" y="620713"/>
            <a:ext cx="1785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Profiling groups</a:t>
            </a:r>
          </a:p>
        </p:txBody>
      </p:sp>
      <p:sp>
        <p:nvSpPr>
          <p:cNvPr id="93193" name="TextBox 28"/>
          <p:cNvSpPr txBox="1">
            <a:spLocks noChangeArrowheads="1"/>
          </p:cNvSpPr>
          <p:nvPr/>
        </p:nvSpPr>
        <p:spPr bwMode="auto">
          <a:xfrm>
            <a:off x="879475" y="3319463"/>
            <a:ext cx="3332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Molecular transformations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4ACCE323-79F1-4911-A8BA-4421296F93C3}" type="slidenum">
              <a:rPr lang="bg-BG" altLang="bg-BG" sz="1400"/>
              <a:pPr algn="r" eaLnBrk="1" hangingPunct="1"/>
              <a:t>64</a:t>
            </a:fld>
            <a:endParaRPr lang="bg-BG" altLang="bg-BG" sz="1400"/>
          </a:p>
        </p:txBody>
      </p:sp>
      <p:sp>
        <p:nvSpPr>
          <p:cNvPr id="94211" name="Rectangle 24"/>
          <p:cNvSpPr>
            <a:spLocks noChangeArrowheads="1"/>
          </p:cNvSpPr>
          <p:nvPr/>
        </p:nvSpPr>
        <p:spPr bwMode="auto">
          <a:xfrm>
            <a:off x="0" y="61436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4212" name="Rectangle 25"/>
          <p:cNvSpPr>
            <a:spLocks noChangeArrowheads="1"/>
          </p:cNvSpPr>
          <p:nvPr/>
        </p:nvSpPr>
        <p:spPr bwMode="auto">
          <a:xfrm>
            <a:off x="0" y="93821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4213" name="TextBox 28"/>
          <p:cNvSpPr txBox="1">
            <a:spLocks noChangeArrowheads="1"/>
          </p:cNvSpPr>
          <p:nvPr/>
        </p:nvSpPr>
        <p:spPr bwMode="auto">
          <a:xfrm>
            <a:off x="879475" y="1158875"/>
            <a:ext cx="27559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Predefined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General Mechanistic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Endpoint Specific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Empiric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Custom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214" name="TextBox 28"/>
          <p:cNvSpPr txBox="1">
            <a:spLocks noChangeArrowheads="1"/>
          </p:cNvSpPr>
          <p:nvPr/>
        </p:nvSpPr>
        <p:spPr bwMode="auto">
          <a:xfrm>
            <a:off x="879475" y="3319463"/>
            <a:ext cx="3332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Molecular transformations</a:t>
            </a:r>
            <a:endParaRPr lang="bg-BG" altLang="bg-B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215" name="TextBox 28"/>
          <p:cNvSpPr txBox="1">
            <a:spLocks noChangeArrowheads="1"/>
          </p:cNvSpPr>
          <p:nvPr/>
        </p:nvSpPr>
        <p:spPr bwMode="auto">
          <a:xfrm>
            <a:off x="63500" y="115888"/>
            <a:ext cx="1339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Profiling</a:t>
            </a:r>
            <a:endParaRPr lang="bg-BG" altLang="bg-BG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421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5"/>
          <a:stretch>
            <a:fillRect/>
          </a:stretch>
        </p:blipFill>
        <p:spPr bwMode="auto">
          <a:xfrm>
            <a:off x="4787900" y="1897063"/>
            <a:ext cx="38893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7" name="TextBox 11"/>
          <p:cNvSpPr txBox="1">
            <a:spLocks noChangeArrowheads="1"/>
          </p:cNvSpPr>
          <p:nvPr/>
        </p:nvSpPr>
        <p:spPr bwMode="auto">
          <a:xfrm>
            <a:off x="49213" y="620713"/>
            <a:ext cx="1785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Profiling groups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BDCC9FA-77E4-46A0-A06A-42C8760A3041}" type="slidenum">
              <a:rPr lang="bg-BG" altLang="bg-BG" sz="1400"/>
              <a:pPr algn="r" eaLnBrk="1" hangingPunct="1"/>
              <a:t>65</a:t>
            </a:fld>
            <a:endParaRPr lang="bg-BG" altLang="bg-BG" sz="1400"/>
          </a:p>
        </p:txBody>
      </p:sp>
      <p:sp>
        <p:nvSpPr>
          <p:cNvPr id="95235" name="Rectangle 24"/>
          <p:cNvSpPr>
            <a:spLocks noChangeArrowheads="1"/>
          </p:cNvSpPr>
          <p:nvPr/>
        </p:nvSpPr>
        <p:spPr bwMode="auto">
          <a:xfrm>
            <a:off x="0" y="61436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5236" name="Rectangle 25"/>
          <p:cNvSpPr>
            <a:spLocks noChangeArrowheads="1"/>
          </p:cNvSpPr>
          <p:nvPr/>
        </p:nvSpPr>
        <p:spPr bwMode="auto">
          <a:xfrm>
            <a:off x="0" y="93821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5237" name="TextBox 2"/>
          <p:cNvSpPr txBox="1">
            <a:spLocks noChangeArrowheads="1"/>
          </p:cNvSpPr>
          <p:nvPr/>
        </p:nvSpPr>
        <p:spPr bwMode="auto">
          <a:xfrm>
            <a:off x="107950" y="414338"/>
            <a:ext cx="3079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List with updated/new profilers </a:t>
            </a:r>
          </a:p>
        </p:txBody>
      </p:sp>
      <p:sp>
        <p:nvSpPr>
          <p:cNvPr id="95238" name="TextBox 28"/>
          <p:cNvSpPr txBox="1">
            <a:spLocks noChangeArrowheads="1"/>
          </p:cNvSpPr>
          <p:nvPr/>
        </p:nvSpPr>
        <p:spPr bwMode="auto">
          <a:xfrm>
            <a:off x="63500" y="14288"/>
            <a:ext cx="1146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Profiling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79388" y="781050"/>
          <a:ext cx="7056437" cy="5672138"/>
        </p:xfrm>
        <a:graphic>
          <a:graphicData uri="http://schemas.openxmlformats.org/drawingml/2006/table">
            <a:tbl>
              <a:tblPr/>
              <a:tblGrid>
                <a:gridCol w="432027"/>
                <a:gridCol w="3672227"/>
                <a:gridCol w="1512094"/>
                <a:gridCol w="1440089"/>
              </a:tblGrid>
              <a:tr h="1898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Title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Profiling group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Status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80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Substance type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Predefined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updated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DNA binding by OASIS v.1.4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General Mechanistic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updated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0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Protein binding by OASIS v.1.4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General Mechanistic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updated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Protein binding potency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General Mechanistic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updated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Protein binding potency Cys (DPRA 13%)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General Mechanistic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updated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Protein binding potency Lys (DPRA 13%)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General Mechanistic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updated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01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Acute aquatic toxicity classification by Verhaar (Modified)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Endpoint Specific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updated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Acute aquatic toxicity MOA by OASIS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Endpoint Specific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updated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Carcinogenicity (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genotox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nongenotox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alerts by ISS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Endpoint Specific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updated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DNA alerts for AMES by OASIS v1.4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Endpoint Specific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updated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DNA alerts for CA and MNT by OASIS v.1.1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Endpoint Specific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updated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vitro mutagenicity (Ames test) alerts by ISS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Endpoint Specific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updated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04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vivo mutagenicity (Micronucleus) alerts by ISS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Endpoint Specific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updated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10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Keratinocyte gene expression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Endpoint Specific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updated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25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Protein binding alerts for Chromosomal aberration by OASIS v1.2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Endpoint Specific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updated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78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Protein binding alerts for skin sensitization v.1.4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Endpoint Specific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updated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Organic Functional groups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Empiric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updated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40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Organic Functional groups (nested)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Empiric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updated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HESS Profiler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Empiric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updated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64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Protein Binding Potency h-CLAT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Endpoint Specific</a:t>
                      </a: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69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2F145D9-D09C-45D6-B1B1-BC234F596D8A}" type="slidenum">
              <a:rPr lang="bg-BG" altLang="bg-BG" sz="1400"/>
              <a:pPr algn="r" eaLnBrk="1" hangingPunct="1"/>
              <a:t>66</a:t>
            </a:fld>
            <a:endParaRPr lang="bg-BG" altLang="bg-BG" sz="1400"/>
          </a:p>
        </p:txBody>
      </p:sp>
      <p:sp>
        <p:nvSpPr>
          <p:cNvPr id="96259" name="Rectangle 24"/>
          <p:cNvSpPr>
            <a:spLocks noChangeArrowheads="1"/>
          </p:cNvSpPr>
          <p:nvPr/>
        </p:nvSpPr>
        <p:spPr bwMode="auto">
          <a:xfrm>
            <a:off x="0" y="61436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6260" name="Rectangle 25"/>
          <p:cNvSpPr>
            <a:spLocks noChangeArrowheads="1"/>
          </p:cNvSpPr>
          <p:nvPr/>
        </p:nvSpPr>
        <p:spPr bwMode="auto">
          <a:xfrm>
            <a:off x="0" y="93821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6261" name="TextBox 2"/>
          <p:cNvSpPr txBox="1">
            <a:spLocks noChangeArrowheads="1"/>
          </p:cNvSpPr>
          <p:nvPr/>
        </p:nvSpPr>
        <p:spPr bwMode="auto">
          <a:xfrm>
            <a:off x="107950" y="414338"/>
            <a:ext cx="3346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List with updated/new metabolisms </a:t>
            </a:r>
          </a:p>
        </p:txBody>
      </p:sp>
      <p:sp>
        <p:nvSpPr>
          <p:cNvPr id="96262" name="TextBox 28"/>
          <p:cNvSpPr txBox="1">
            <a:spLocks noChangeArrowheads="1"/>
          </p:cNvSpPr>
          <p:nvPr/>
        </p:nvSpPr>
        <p:spPr bwMode="auto">
          <a:xfrm>
            <a:off x="63500" y="14288"/>
            <a:ext cx="1146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Profiling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288" y="2420938"/>
            <a:ext cx="329882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Simulators – updated:</a:t>
            </a:r>
          </a:p>
          <a:p>
            <a:pPr marL="285750" indent="-285750" algn="l" fontAlgn="b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Dissociation simulator</a:t>
            </a:r>
          </a:p>
          <a:p>
            <a:pPr marL="285750" indent="-285750" algn="l" fontAlgn="b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vivo Rat metabolism simulator</a:t>
            </a:r>
          </a:p>
          <a:p>
            <a:pPr marL="285750" indent="-285750" algn="l" fontAlgn="b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 liver S9 metabolism simulator</a:t>
            </a:r>
          </a:p>
          <a:p>
            <a:pPr algn="l">
              <a:defRPr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288" y="1125538"/>
            <a:ext cx="4808537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Observed metabolism – new: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Observed rat liver metabolism with quantitative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B9279CC-835F-4FAE-8397-E3678EFC742B}" type="slidenum">
              <a:rPr lang="bg-BG" altLang="bg-BG" sz="1400"/>
              <a:pPr algn="r" eaLnBrk="1" hangingPunct="1"/>
              <a:t>67</a:t>
            </a:fld>
            <a:endParaRPr lang="bg-BG" altLang="bg-BG" sz="1400"/>
          </a:p>
        </p:txBody>
      </p:sp>
      <p:sp>
        <p:nvSpPr>
          <p:cNvPr id="97283" name="TextBox 28"/>
          <p:cNvSpPr txBox="1">
            <a:spLocks noChangeArrowheads="1"/>
          </p:cNvSpPr>
          <p:nvPr/>
        </p:nvSpPr>
        <p:spPr bwMode="auto">
          <a:xfrm>
            <a:off x="31750" y="87313"/>
            <a:ext cx="2379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Basic functionalities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288" y="452438"/>
            <a:ext cx="8748712" cy="6432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- QA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Endpoint definition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Query tool (separate presentation – see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“QSAR_Toolbox_4_Customized search_QT.ppt”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Profiling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Relevancy of profilers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SMARTS implementation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Profiling groups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Relevancy of databases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groups and documentation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Reliability scores of databases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Import/Export (separate presentation – see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“QSAR_Toolbox_4_Import_Export data.ppt”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Category definition</a:t>
            </a:r>
          </a:p>
          <a:p>
            <a:pPr marL="800100" lvl="1" indent="-34290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Alert performance – with and without accounting metabolism</a:t>
            </a:r>
          </a:p>
          <a:p>
            <a:pPr marL="800100" lvl="1" indent="-34290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Grouping with accounting for metabolism</a:t>
            </a:r>
          </a:p>
          <a:p>
            <a:pPr marL="800100" lvl="1" indent="-34290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activated metabolite representing target chemical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Gap Filling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 approaches for DGF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Automated and standardized workflows (separate presentation – see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“QSAR_Toolbox_4_Workflows_for_Ecotox_and_Skin_ sens.pptx”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Subcategorization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Endpoint vs. endpoint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Report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matrix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A0142D3-52A5-4C65-9FED-C25C1FEF89C4}" type="slidenum">
              <a:rPr lang="bg-BG" altLang="bg-BG" sz="1400"/>
              <a:pPr algn="r" eaLnBrk="1" hangingPunct="1"/>
              <a:t>68</a:t>
            </a:fld>
            <a:endParaRPr lang="bg-BG" altLang="bg-BG" sz="1400"/>
          </a:p>
        </p:txBody>
      </p:sp>
      <p:sp>
        <p:nvSpPr>
          <p:cNvPr id="98307" name="TextBox 28"/>
          <p:cNvSpPr txBox="1">
            <a:spLocks noChangeArrowheads="1"/>
          </p:cNvSpPr>
          <p:nvPr/>
        </p:nvSpPr>
        <p:spPr bwMode="auto">
          <a:xfrm>
            <a:off x="58738" y="44450"/>
            <a:ext cx="712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8308" name="Group 2"/>
          <p:cNvGrpSpPr>
            <a:grpSpLocks/>
          </p:cNvGrpSpPr>
          <p:nvPr/>
        </p:nvGrpSpPr>
        <p:grpSpPr bwMode="auto">
          <a:xfrm>
            <a:off x="323850" y="1052513"/>
            <a:ext cx="6388100" cy="5113337"/>
            <a:chOff x="539750" y="549275"/>
            <a:chExt cx="6696075" cy="5751513"/>
          </a:xfrm>
        </p:grpSpPr>
        <p:pic>
          <p:nvPicPr>
            <p:cNvPr id="98316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5" r="40257" b="4477"/>
            <a:stretch>
              <a:fillRect/>
            </a:stretch>
          </p:blipFill>
          <p:spPr bwMode="auto">
            <a:xfrm>
              <a:off x="539750" y="549275"/>
              <a:ext cx="6696075" cy="5751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348640" y="549275"/>
              <a:ext cx="718863" cy="503548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98309" name="TextBox 3"/>
          <p:cNvSpPr txBox="1">
            <a:spLocks noChangeArrowheads="1"/>
          </p:cNvSpPr>
          <p:nvPr/>
        </p:nvSpPr>
        <p:spPr bwMode="auto">
          <a:xfrm>
            <a:off x="34925" y="549275"/>
            <a:ext cx="2501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Databases 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Inventories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50825" y="3716338"/>
            <a:ext cx="2089150" cy="10810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98311" name="TextBox 5"/>
          <p:cNvSpPr txBox="1">
            <a:spLocks noChangeArrowheads="1"/>
          </p:cNvSpPr>
          <p:nvPr/>
        </p:nvSpPr>
        <p:spPr bwMode="auto">
          <a:xfrm>
            <a:off x="2976563" y="4087813"/>
            <a:ext cx="5165725" cy="338137"/>
          </a:xfrm>
          <a:prstGeom prst="rect">
            <a:avLst/>
          </a:prstGeom>
          <a:solidFill>
            <a:schemeClr val="bg1">
              <a:alpha val="6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Databases – storage of structures with experimental data</a:t>
            </a:r>
          </a:p>
        </p:txBody>
      </p:sp>
      <p:cxnSp>
        <p:nvCxnSpPr>
          <p:cNvPr id="8" name="Straight Arrow Connector 7"/>
          <p:cNvCxnSpPr>
            <a:stCxn id="98311" idx="1"/>
            <a:endCxn id="5" idx="3"/>
          </p:cNvCxnSpPr>
          <p:nvPr/>
        </p:nvCxnSpPr>
        <p:spPr>
          <a:xfrm flipH="1">
            <a:off x="2339975" y="4257675"/>
            <a:ext cx="636588" cy="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0825" y="5084763"/>
            <a:ext cx="2103438" cy="11604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98314" name="TextBox 13"/>
          <p:cNvSpPr txBox="1">
            <a:spLocks noChangeArrowheads="1"/>
          </p:cNvSpPr>
          <p:nvPr/>
        </p:nvSpPr>
        <p:spPr bwMode="auto">
          <a:xfrm>
            <a:off x="3003550" y="5495925"/>
            <a:ext cx="3184525" cy="338138"/>
          </a:xfrm>
          <a:prstGeom prst="rect">
            <a:avLst/>
          </a:prstGeom>
          <a:solidFill>
            <a:schemeClr val="bg1">
              <a:alpha val="6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Inventories – storage of structures</a:t>
            </a:r>
          </a:p>
        </p:txBody>
      </p:sp>
      <p:cxnSp>
        <p:nvCxnSpPr>
          <p:cNvPr id="15" name="Straight Arrow Connector 14"/>
          <p:cNvCxnSpPr>
            <a:stCxn id="98314" idx="1"/>
            <a:endCxn id="13" idx="3"/>
          </p:cNvCxnSpPr>
          <p:nvPr/>
        </p:nvCxnSpPr>
        <p:spPr>
          <a:xfrm flipH="1">
            <a:off x="2354263" y="5665788"/>
            <a:ext cx="649287" cy="0"/>
          </a:xfrm>
          <a:prstGeom prst="straightConnector1">
            <a:avLst/>
          </a:prstGeom>
          <a:ln w="349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Box 28"/>
          <p:cNvSpPr txBox="1">
            <a:spLocks noChangeArrowheads="1"/>
          </p:cNvSpPr>
          <p:nvPr/>
        </p:nvSpPr>
        <p:spPr bwMode="auto">
          <a:xfrm>
            <a:off x="58738" y="44450"/>
            <a:ext cx="712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331" name="TextBox 1"/>
          <p:cNvSpPr txBox="1">
            <a:spLocks noChangeArrowheads="1"/>
          </p:cNvSpPr>
          <p:nvPr/>
        </p:nvSpPr>
        <p:spPr bwMode="auto">
          <a:xfrm>
            <a:off x="3949700" y="468313"/>
            <a:ext cx="5159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Highlights the databases where experimental data for the selected target endpoint is available </a:t>
            </a:r>
          </a:p>
        </p:txBody>
      </p:sp>
      <p:grpSp>
        <p:nvGrpSpPr>
          <p:cNvPr id="99332" name="Group 8"/>
          <p:cNvGrpSpPr>
            <a:grpSpLocks/>
          </p:cNvGrpSpPr>
          <p:nvPr/>
        </p:nvGrpSpPr>
        <p:grpSpPr bwMode="auto">
          <a:xfrm>
            <a:off x="250825" y="1052513"/>
            <a:ext cx="8609013" cy="5461000"/>
            <a:chOff x="251520" y="1052736"/>
            <a:chExt cx="8607866" cy="5460108"/>
          </a:xfrm>
        </p:grpSpPr>
        <p:pic>
          <p:nvPicPr>
            <p:cNvPr id="9933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052736"/>
              <a:ext cx="7344816" cy="5460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2340392" y="3717713"/>
              <a:ext cx="3887270" cy="35871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9339" name="TextBox 3"/>
            <p:cNvSpPr txBox="1">
              <a:spLocks noChangeArrowheads="1"/>
            </p:cNvSpPr>
            <p:nvPr/>
          </p:nvSpPr>
          <p:spPr bwMode="auto">
            <a:xfrm>
              <a:off x="414765" y="3717032"/>
              <a:ext cx="1412067" cy="8308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Expanded list of highlighted databases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5580048" y="3597082"/>
              <a:ext cx="0" cy="35871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341" name="TextBox 7"/>
            <p:cNvSpPr txBox="1">
              <a:spLocks noChangeArrowheads="1"/>
            </p:cNvSpPr>
            <p:nvPr/>
          </p:nvSpPr>
          <p:spPr bwMode="auto">
            <a:xfrm>
              <a:off x="4211960" y="3284984"/>
              <a:ext cx="4647426" cy="338554"/>
            </a:xfrm>
            <a:prstGeom prst="rect">
              <a:avLst/>
            </a:prstGeom>
            <a:solidFill>
              <a:schemeClr val="bg1">
                <a:alpha val="3882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1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Limited endpoint definition (effect is defined only) 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414338" y="5445125"/>
            <a:ext cx="1204912" cy="5397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14338" y="4941888"/>
            <a:ext cx="1204912" cy="2873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99335" name="TextBox 14"/>
          <p:cNvSpPr txBox="1">
            <a:spLocks noChangeArrowheads="1"/>
          </p:cNvSpPr>
          <p:nvPr/>
        </p:nvSpPr>
        <p:spPr bwMode="auto">
          <a:xfrm>
            <a:off x="90488" y="476250"/>
            <a:ext cx="2466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Relevancy of databases</a:t>
            </a:r>
          </a:p>
        </p:txBody>
      </p:sp>
      <p:sp>
        <p:nvSpPr>
          <p:cNvPr id="99336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B31B1DC-08CB-49BC-91D6-27CDB5B2F6E1}" type="slidenum">
              <a:rPr lang="bg-BG" altLang="bg-BG" sz="1400"/>
              <a:pPr algn="r" eaLnBrk="1" hangingPunct="1"/>
              <a:t>69</a:t>
            </a:fld>
            <a:endParaRPr lang="bg-BG" altLang="bg-BG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8313" y="882650"/>
            <a:ext cx="7920037" cy="1322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Phase I - The first version (2005 - 2008)</a:t>
            </a:r>
          </a:p>
          <a:p>
            <a:pPr marL="571500" indent="-342900" algn="just">
              <a:buFont typeface="Arial" pitchFamily="34" charset="0"/>
              <a:buChar char="•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Emphasizes technological proof-of-concept</a:t>
            </a:r>
          </a:p>
          <a:p>
            <a:pPr marL="571500" indent="-342900" algn="just">
              <a:buFont typeface="Arial" pitchFamily="34" charset="0"/>
              <a:buChar char="•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Released in 2008</a:t>
            </a:r>
          </a:p>
          <a:p>
            <a:pPr marL="571500" indent="-342900" algn="just">
              <a:buFont typeface="Arial" pitchFamily="34" charset="0"/>
              <a:buChar char="•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Developed by LMC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3132138" y="-15875"/>
            <a:ext cx="2879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4000"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endParaRPr lang="en-GB" altLang="bg-BG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8313" y="2398713"/>
            <a:ext cx="8280400" cy="34782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Phase II (2008 - 2012)</a:t>
            </a:r>
          </a:p>
          <a:p>
            <a:pPr marL="571500" indent="-342900" algn="just">
              <a:buFont typeface="Arial" pitchFamily="34" charset="0"/>
              <a:buChar char="•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More comprehensive Toolbox which fully implements the capabilities of the first version</a:t>
            </a:r>
          </a:p>
          <a:p>
            <a:pPr marL="571500" indent="-342900" algn="just">
              <a:buFont typeface="Arial" pitchFamily="34" charset="0"/>
              <a:buChar char="•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Second version released in 2010</a:t>
            </a:r>
          </a:p>
          <a:p>
            <a:pPr marL="571500" indent="-342900" algn="just">
              <a:buFont typeface="Arial" pitchFamily="34" charset="0"/>
              <a:buChar char="•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Developed by LMC, subcontractors: LJMU, Lhasa Ltd and TNO </a:t>
            </a:r>
          </a:p>
          <a:p>
            <a:pPr marL="571500" indent="-342900" algn="just">
              <a:buFont typeface="Arial" pitchFamily="34" charset="0"/>
              <a:buChar char="•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Third version released in 2012 </a:t>
            </a:r>
          </a:p>
          <a:p>
            <a:pPr marL="571500" indent="-342900" algn="just">
              <a:buFont typeface="Arial" pitchFamily="34" charset="0"/>
              <a:buChar char="•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Maintenance 2013 - v. 3.2 in January 2014</a:t>
            </a:r>
          </a:p>
          <a:p>
            <a:pPr marL="571500" indent="-342900" algn="just">
              <a:buFont typeface="Arial" pitchFamily="34" charset="0"/>
              <a:buChar char="•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Version 3.3.1 - released in December 2014</a:t>
            </a:r>
          </a:p>
          <a:p>
            <a:pPr marL="571500" indent="-342900" algn="just">
              <a:buFont typeface="Arial" pitchFamily="34" charset="0"/>
              <a:buChar char="•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Version 3.3.2 - released in February 2015</a:t>
            </a:r>
          </a:p>
          <a:p>
            <a:pPr marL="571500" indent="-342900" algn="just">
              <a:buFont typeface="Arial" pitchFamily="34" charset="0"/>
              <a:buChar char="•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Version 3.3.5 - released in June 30, 2015</a:t>
            </a:r>
          </a:p>
          <a:p>
            <a:pPr marL="571500" indent="-342900" algn="just">
              <a:buFont typeface="Arial" pitchFamily="34" charset="0"/>
              <a:buChar char="•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Version 3.4 - released in July, 2016</a:t>
            </a:r>
          </a:p>
        </p:txBody>
      </p:sp>
      <p:sp>
        <p:nvSpPr>
          <p:cNvPr id="3584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061ACB4-9514-4AC9-B9D9-92F16512B33F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7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Box 28"/>
          <p:cNvSpPr txBox="1">
            <a:spLocks noChangeArrowheads="1"/>
          </p:cNvSpPr>
          <p:nvPr/>
        </p:nvSpPr>
        <p:spPr bwMode="auto">
          <a:xfrm>
            <a:off x="58738" y="44450"/>
            <a:ext cx="712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0355" name="Group 1"/>
          <p:cNvGrpSpPr>
            <a:grpSpLocks/>
          </p:cNvGrpSpPr>
          <p:nvPr/>
        </p:nvGrpSpPr>
        <p:grpSpPr bwMode="auto">
          <a:xfrm>
            <a:off x="179388" y="1052513"/>
            <a:ext cx="8367712" cy="5329237"/>
            <a:chOff x="323528" y="983357"/>
            <a:chExt cx="8227396" cy="5147320"/>
          </a:xfrm>
        </p:grpSpPr>
        <p:pic>
          <p:nvPicPr>
            <p:cNvPr id="10036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6"/>
            <a:stretch>
              <a:fillRect/>
            </a:stretch>
          </p:blipFill>
          <p:spPr bwMode="auto">
            <a:xfrm>
              <a:off x="323528" y="983357"/>
              <a:ext cx="7339686" cy="5147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340184" y="3501051"/>
              <a:ext cx="3888151" cy="57652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5563400" y="3347720"/>
              <a:ext cx="0" cy="55659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364" name="TextBox 9"/>
            <p:cNvSpPr txBox="1">
              <a:spLocks noChangeArrowheads="1"/>
            </p:cNvSpPr>
            <p:nvPr/>
          </p:nvSpPr>
          <p:spPr bwMode="auto">
            <a:xfrm>
              <a:off x="3792659" y="2791875"/>
              <a:ext cx="4758265" cy="584775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Complete endpoint definition (endpoint, effect, species are defined) </a:t>
              </a:r>
            </a:p>
          </p:txBody>
        </p:sp>
      </p:grpSp>
      <p:sp>
        <p:nvSpPr>
          <p:cNvPr id="100356" name="TextBox 11"/>
          <p:cNvSpPr txBox="1">
            <a:spLocks noChangeArrowheads="1"/>
          </p:cNvSpPr>
          <p:nvPr/>
        </p:nvSpPr>
        <p:spPr bwMode="auto">
          <a:xfrm>
            <a:off x="3949700" y="468313"/>
            <a:ext cx="5159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Highlights the databases where experimental data for the selected target endpoint is available </a:t>
            </a:r>
          </a:p>
        </p:txBody>
      </p:sp>
      <p:sp>
        <p:nvSpPr>
          <p:cNvPr id="100357" name="TextBox 13"/>
          <p:cNvSpPr txBox="1">
            <a:spLocks noChangeArrowheads="1"/>
          </p:cNvSpPr>
          <p:nvPr/>
        </p:nvSpPr>
        <p:spPr bwMode="auto">
          <a:xfrm>
            <a:off x="323850" y="3644900"/>
            <a:ext cx="1655763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Databases are  highlighted more accurately</a:t>
            </a:r>
          </a:p>
        </p:txBody>
      </p:sp>
      <p:sp>
        <p:nvSpPr>
          <p:cNvPr id="3" name="Rectangle 2"/>
          <p:cNvSpPr/>
          <p:nvPr/>
        </p:nvSpPr>
        <p:spPr>
          <a:xfrm>
            <a:off x="414338" y="5732463"/>
            <a:ext cx="989012" cy="2174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0359" name="TextBox 14"/>
          <p:cNvSpPr txBox="1">
            <a:spLocks noChangeArrowheads="1"/>
          </p:cNvSpPr>
          <p:nvPr/>
        </p:nvSpPr>
        <p:spPr bwMode="auto">
          <a:xfrm>
            <a:off x="90488" y="476250"/>
            <a:ext cx="2466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Relevancy of databases</a:t>
            </a:r>
          </a:p>
        </p:txBody>
      </p:sp>
      <p:sp>
        <p:nvSpPr>
          <p:cNvPr id="100360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B9D000C-00C0-4F75-AED3-61F231B6535F}" type="slidenum">
              <a:rPr lang="bg-BG" altLang="bg-BG" sz="1400"/>
              <a:pPr algn="r" eaLnBrk="1" hangingPunct="1"/>
              <a:t>70</a:t>
            </a:fld>
            <a:endParaRPr lang="bg-BG" altLang="bg-BG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C01C135-4B94-49C6-BB5F-53333A44BDB5}" type="slidenum">
              <a:rPr lang="bg-BG" altLang="bg-BG" sz="1400"/>
              <a:pPr algn="r" eaLnBrk="1" hangingPunct="1"/>
              <a:t>71</a:t>
            </a:fld>
            <a:endParaRPr lang="bg-BG" altLang="bg-BG" sz="1400"/>
          </a:p>
        </p:txBody>
      </p:sp>
      <p:sp>
        <p:nvSpPr>
          <p:cNvPr id="101379" name="TextBox 28"/>
          <p:cNvSpPr txBox="1">
            <a:spLocks noChangeArrowheads="1"/>
          </p:cNvSpPr>
          <p:nvPr/>
        </p:nvSpPr>
        <p:spPr bwMode="auto">
          <a:xfrm>
            <a:off x="107950" y="1290638"/>
            <a:ext cx="3887788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Physical Chemical Properties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Fate and Transport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Ecotoxicological Information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Human Health Hazard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380" name="TextBox 28"/>
          <p:cNvSpPr txBox="1">
            <a:spLocks noChangeArrowheads="1"/>
          </p:cNvSpPr>
          <p:nvPr/>
        </p:nvSpPr>
        <p:spPr bwMode="auto">
          <a:xfrm>
            <a:off x="58738" y="44450"/>
            <a:ext cx="712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381" name="TextBox 28"/>
          <p:cNvSpPr txBox="1">
            <a:spLocks noChangeArrowheads="1"/>
          </p:cNvSpPr>
          <p:nvPr/>
        </p:nvSpPr>
        <p:spPr bwMode="auto">
          <a:xfrm>
            <a:off x="107950" y="2803525"/>
            <a:ext cx="3887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Inventories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382" name="TextBox 28"/>
          <p:cNvSpPr txBox="1">
            <a:spLocks noChangeArrowheads="1"/>
          </p:cNvSpPr>
          <p:nvPr/>
        </p:nvSpPr>
        <p:spPr bwMode="auto">
          <a:xfrm>
            <a:off x="107950" y="898525"/>
            <a:ext cx="3887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Databases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383" name="TextBox 1"/>
          <p:cNvSpPr txBox="1">
            <a:spLocks noChangeArrowheads="1"/>
          </p:cNvSpPr>
          <p:nvPr/>
        </p:nvSpPr>
        <p:spPr bwMode="auto">
          <a:xfrm>
            <a:off x="82550" y="466725"/>
            <a:ext cx="1393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Data groups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5D650E5-B10F-4EE1-BD41-78C3CB704884}" type="slidenum">
              <a:rPr lang="bg-BG" altLang="bg-BG" sz="1400"/>
              <a:pPr algn="r" eaLnBrk="1" hangingPunct="1"/>
              <a:t>72</a:t>
            </a:fld>
            <a:endParaRPr lang="bg-BG" altLang="bg-BG" sz="1400"/>
          </a:p>
        </p:txBody>
      </p:sp>
      <p:sp>
        <p:nvSpPr>
          <p:cNvPr id="102403" name="TextBox 28"/>
          <p:cNvSpPr txBox="1">
            <a:spLocks noChangeArrowheads="1"/>
          </p:cNvSpPr>
          <p:nvPr/>
        </p:nvSpPr>
        <p:spPr bwMode="auto">
          <a:xfrm>
            <a:off x="58738" y="44450"/>
            <a:ext cx="712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0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7" r="2403" b="3461"/>
          <a:stretch>
            <a:fillRect/>
          </a:stretch>
        </p:blipFill>
        <p:spPr bwMode="auto">
          <a:xfrm>
            <a:off x="4721225" y="1027113"/>
            <a:ext cx="395446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5" name="TextBox 28"/>
          <p:cNvSpPr txBox="1">
            <a:spLocks noChangeArrowheads="1"/>
          </p:cNvSpPr>
          <p:nvPr/>
        </p:nvSpPr>
        <p:spPr bwMode="auto">
          <a:xfrm>
            <a:off x="107950" y="2803525"/>
            <a:ext cx="3887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Inventories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06" name="TextBox 28"/>
          <p:cNvSpPr txBox="1">
            <a:spLocks noChangeArrowheads="1"/>
          </p:cNvSpPr>
          <p:nvPr/>
        </p:nvSpPr>
        <p:spPr bwMode="auto">
          <a:xfrm>
            <a:off x="107950" y="1290638"/>
            <a:ext cx="3887788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Physical Chemical Properties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Fate and Transport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Ecotoxicological Information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Human Health Hazard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07" name="TextBox 28"/>
          <p:cNvSpPr txBox="1">
            <a:spLocks noChangeArrowheads="1"/>
          </p:cNvSpPr>
          <p:nvPr/>
        </p:nvSpPr>
        <p:spPr bwMode="auto">
          <a:xfrm>
            <a:off x="107950" y="898525"/>
            <a:ext cx="3887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bg-BG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Databases</a:t>
            </a:r>
            <a:endParaRPr lang="bg-BG" altLang="bg-BG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08" name="TextBox 1"/>
          <p:cNvSpPr txBox="1">
            <a:spLocks noChangeArrowheads="1"/>
          </p:cNvSpPr>
          <p:nvPr/>
        </p:nvSpPr>
        <p:spPr bwMode="auto">
          <a:xfrm>
            <a:off x="82550" y="466725"/>
            <a:ext cx="1393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Data groups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4F21F592-EDF4-4DA1-B9BC-EE838F7634C5}" type="slidenum">
              <a:rPr lang="bg-BG" altLang="bg-BG" sz="1400"/>
              <a:pPr algn="r" eaLnBrk="1" hangingPunct="1"/>
              <a:t>73</a:t>
            </a:fld>
            <a:endParaRPr lang="bg-BG" altLang="bg-BG" sz="1400"/>
          </a:p>
        </p:txBody>
      </p:sp>
      <p:pic>
        <p:nvPicPr>
          <p:cNvPr id="1034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0"/>
          <a:stretch>
            <a:fillRect/>
          </a:stretch>
        </p:blipFill>
        <p:spPr bwMode="auto">
          <a:xfrm>
            <a:off x="4643438" y="874713"/>
            <a:ext cx="403225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TextBox 28"/>
          <p:cNvSpPr txBox="1">
            <a:spLocks noChangeArrowheads="1"/>
          </p:cNvSpPr>
          <p:nvPr/>
        </p:nvSpPr>
        <p:spPr bwMode="auto">
          <a:xfrm>
            <a:off x="58738" y="44450"/>
            <a:ext cx="712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429" name="TextBox 28"/>
          <p:cNvSpPr txBox="1">
            <a:spLocks noChangeArrowheads="1"/>
          </p:cNvSpPr>
          <p:nvPr/>
        </p:nvSpPr>
        <p:spPr bwMode="auto">
          <a:xfrm>
            <a:off x="107950" y="2803525"/>
            <a:ext cx="3887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Inventories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430" name="TextBox 28"/>
          <p:cNvSpPr txBox="1">
            <a:spLocks noChangeArrowheads="1"/>
          </p:cNvSpPr>
          <p:nvPr/>
        </p:nvSpPr>
        <p:spPr bwMode="auto">
          <a:xfrm>
            <a:off x="107950" y="1290638"/>
            <a:ext cx="3887788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Physical Chemical Properties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Fate and Transport</a:t>
            </a:r>
            <a:endParaRPr lang="bg-BG" altLang="bg-B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Ecotoxicological Information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Human Health Hazard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431" name="TextBox 28"/>
          <p:cNvSpPr txBox="1">
            <a:spLocks noChangeArrowheads="1"/>
          </p:cNvSpPr>
          <p:nvPr/>
        </p:nvSpPr>
        <p:spPr bwMode="auto">
          <a:xfrm>
            <a:off x="107950" y="898525"/>
            <a:ext cx="3887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bg-BG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Databases</a:t>
            </a:r>
            <a:endParaRPr lang="bg-BG" altLang="bg-BG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432" name="TextBox 1"/>
          <p:cNvSpPr txBox="1">
            <a:spLocks noChangeArrowheads="1"/>
          </p:cNvSpPr>
          <p:nvPr/>
        </p:nvSpPr>
        <p:spPr bwMode="auto">
          <a:xfrm>
            <a:off x="82550" y="466725"/>
            <a:ext cx="1393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Data groups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EE59C15-1BBF-4696-81FA-7CD7BD7825EF}" type="slidenum">
              <a:rPr lang="bg-BG" altLang="bg-BG" sz="1400"/>
              <a:pPr algn="r" eaLnBrk="1" hangingPunct="1"/>
              <a:t>74</a:t>
            </a:fld>
            <a:endParaRPr lang="bg-BG" altLang="bg-BG" sz="1400"/>
          </a:p>
        </p:txBody>
      </p:sp>
      <p:pic>
        <p:nvPicPr>
          <p:cNvPr id="1044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0"/>
          <a:stretch>
            <a:fillRect/>
          </a:stretch>
        </p:blipFill>
        <p:spPr bwMode="auto">
          <a:xfrm>
            <a:off x="4754563" y="1089025"/>
            <a:ext cx="3849687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TextBox 28"/>
          <p:cNvSpPr txBox="1">
            <a:spLocks noChangeArrowheads="1"/>
          </p:cNvSpPr>
          <p:nvPr/>
        </p:nvSpPr>
        <p:spPr bwMode="auto">
          <a:xfrm>
            <a:off x="58738" y="44450"/>
            <a:ext cx="712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453" name="TextBox 28"/>
          <p:cNvSpPr txBox="1">
            <a:spLocks noChangeArrowheads="1"/>
          </p:cNvSpPr>
          <p:nvPr/>
        </p:nvSpPr>
        <p:spPr bwMode="auto">
          <a:xfrm>
            <a:off x="107950" y="2803525"/>
            <a:ext cx="3887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Inventories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454" name="TextBox 28"/>
          <p:cNvSpPr txBox="1">
            <a:spLocks noChangeArrowheads="1"/>
          </p:cNvSpPr>
          <p:nvPr/>
        </p:nvSpPr>
        <p:spPr bwMode="auto">
          <a:xfrm>
            <a:off x="107950" y="1290638"/>
            <a:ext cx="3887788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Physical Chemical Properties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Fate and Transport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Ecotoxicological Information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Human Health Hazard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455" name="TextBox 28"/>
          <p:cNvSpPr txBox="1">
            <a:spLocks noChangeArrowheads="1"/>
          </p:cNvSpPr>
          <p:nvPr/>
        </p:nvSpPr>
        <p:spPr bwMode="auto">
          <a:xfrm>
            <a:off x="107950" y="898525"/>
            <a:ext cx="3887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bg-BG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Databases</a:t>
            </a:r>
            <a:endParaRPr lang="bg-BG" altLang="bg-BG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456" name="TextBox 1"/>
          <p:cNvSpPr txBox="1">
            <a:spLocks noChangeArrowheads="1"/>
          </p:cNvSpPr>
          <p:nvPr/>
        </p:nvSpPr>
        <p:spPr bwMode="auto">
          <a:xfrm>
            <a:off x="82550" y="466725"/>
            <a:ext cx="1393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Data groups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548D044-7624-40B1-839B-59B472BFA59D}" type="slidenum">
              <a:rPr lang="bg-BG" altLang="bg-BG" sz="1400"/>
              <a:pPr algn="r" eaLnBrk="1" hangingPunct="1"/>
              <a:t>75</a:t>
            </a:fld>
            <a:endParaRPr lang="bg-BG" altLang="bg-BG" sz="1400"/>
          </a:p>
        </p:txBody>
      </p:sp>
      <p:grpSp>
        <p:nvGrpSpPr>
          <p:cNvPr id="105475" name="Group 1"/>
          <p:cNvGrpSpPr>
            <a:grpSpLocks/>
          </p:cNvGrpSpPr>
          <p:nvPr/>
        </p:nvGrpSpPr>
        <p:grpSpPr bwMode="auto">
          <a:xfrm>
            <a:off x="4114800" y="260350"/>
            <a:ext cx="3770313" cy="6296025"/>
            <a:chOff x="4114164" y="260648"/>
            <a:chExt cx="3770204" cy="6295813"/>
          </a:xfrm>
        </p:grpSpPr>
        <p:pic>
          <p:nvPicPr>
            <p:cNvPr id="10548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" t="1514" r="2" b="1218"/>
            <a:stretch>
              <a:fillRect/>
            </a:stretch>
          </p:blipFill>
          <p:spPr bwMode="auto">
            <a:xfrm>
              <a:off x="4114164" y="260648"/>
              <a:ext cx="3770204" cy="3226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82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70" r="1874"/>
            <a:stretch>
              <a:fillRect/>
            </a:stretch>
          </p:blipFill>
          <p:spPr bwMode="auto">
            <a:xfrm>
              <a:off x="4114164" y="3486795"/>
              <a:ext cx="3770204" cy="3069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5476" name="TextBox 28"/>
          <p:cNvSpPr txBox="1">
            <a:spLocks noChangeArrowheads="1"/>
          </p:cNvSpPr>
          <p:nvPr/>
        </p:nvSpPr>
        <p:spPr bwMode="auto">
          <a:xfrm>
            <a:off x="58738" y="44450"/>
            <a:ext cx="712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477" name="TextBox 28"/>
          <p:cNvSpPr txBox="1">
            <a:spLocks noChangeArrowheads="1"/>
          </p:cNvSpPr>
          <p:nvPr/>
        </p:nvSpPr>
        <p:spPr bwMode="auto">
          <a:xfrm>
            <a:off x="107950" y="2803525"/>
            <a:ext cx="3887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Inventories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478" name="TextBox 28"/>
          <p:cNvSpPr txBox="1">
            <a:spLocks noChangeArrowheads="1"/>
          </p:cNvSpPr>
          <p:nvPr/>
        </p:nvSpPr>
        <p:spPr bwMode="auto">
          <a:xfrm>
            <a:off x="107950" y="1290638"/>
            <a:ext cx="3887788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Physical Chemical Properties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Fate and Transport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Ecotoxicological Information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 Health Hazard</a:t>
            </a:r>
            <a:endParaRPr lang="bg-BG" altLang="bg-B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479" name="TextBox 28"/>
          <p:cNvSpPr txBox="1">
            <a:spLocks noChangeArrowheads="1"/>
          </p:cNvSpPr>
          <p:nvPr/>
        </p:nvSpPr>
        <p:spPr bwMode="auto">
          <a:xfrm>
            <a:off x="107950" y="898525"/>
            <a:ext cx="3887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bg-BG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Databases</a:t>
            </a:r>
            <a:endParaRPr lang="bg-BG" altLang="bg-BG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480" name="TextBox 1"/>
          <p:cNvSpPr txBox="1">
            <a:spLocks noChangeArrowheads="1"/>
          </p:cNvSpPr>
          <p:nvPr/>
        </p:nvSpPr>
        <p:spPr bwMode="auto">
          <a:xfrm>
            <a:off x="82550" y="466725"/>
            <a:ext cx="1393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Data groups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FFB89EF-08F0-4A10-8DB2-ED0EF1B8EE3D}" type="slidenum">
              <a:rPr lang="bg-BG" altLang="bg-BG" sz="1400"/>
              <a:pPr algn="r" eaLnBrk="1" hangingPunct="1"/>
              <a:t>76</a:t>
            </a:fld>
            <a:endParaRPr lang="bg-BG" altLang="bg-BG" sz="1400"/>
          </a:p>
        </p:txBody>
      </p:sp>
      <p:sp>
        <p:nvSpPr>
          <p:cNvPr id="106499" name="TextBox 28"/>
          <p:cNvSpPr txBox="1">
            <a:spLocks noChangeArrowheads="1"/>
          </p:cNvSpPr>
          <p:nvPr/>
        </p:nvSpPr>
        <p:spPr bwMode="auto">
          <a:xfrm>
            <a:off x="58738" y="44450"/>
            <a:ext cx="712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650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" r="2695" b="7648"/>
          <a:stretch>
            <a:fillRect/>
          </a:stretch>
        </p:blipFill>
        <p:spPr bwMode="auto">
          <a:xfrm>
            <a:off x="5076825" y="2887663"/>
            <a:ext cx="3308350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TextBox 28"/>
          <p:cNvSpPr txBox="1">
            <a:spLocks noChangeArrowheads="1"/>
          </p:cNvSpPr>
          <p:nvPr/>
        </p:nvSpPr>
        <p:spPr bwMode="auto">
          <a:xfrm>
            <a:off x="107950" y="2803525"/>
            <a:ext cx="3887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bg-BG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Inventories</a:t>
            </a:r>
            <a:endParaRPr lang="bg-BG" altLang="bg-BG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502" name="TextBox 28"/>
          <p:cNvSpPr txBox="1">
            <a:spLocks noChangeArrowheads="1"/>
          </p:cNvSpPr>
          <p:nvPr/>
        </p:nvSpPr>
        <p:spPr bwMode="auto">
          <a:xfrm>
            <a:off x="107950" y="1290638"/>
            <a:ext cx="3887788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Physical Chemical Properties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Fate and Transport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Ecotoxicological Information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Human Health Hazard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503" name="TextBox 28"/>
          <p:cNvSpPr txBox="1">
            <a:spLocks noChangeArrowheads="1"/>
          </p:cNvSpPr>
          <p:nvPr/>
        </p:nvSpPr>
        <p:spPr bwMode="auto">
          <a:xfrm>
            <a:off x="107950" y="898525"/>
            <a:ext cx="3887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bg-BG">
                <a:latin typeface="Times New Roman" panose="02020603050405020304" pitchFamily="18" charset="0"/>
                <a:cs typeface="Times New Roman" panose="02020603050405020304" pitchFamily="18" charset="0"/>
              </a:rPr>
              <a:t>Databases</a:t>
            </a:r>
            <a:endParaRPr lang="bg-BG" altLang="bg-B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504" name="TextBox 1"/>
          <p:cNvSpPr txBox="1">
            <a:spLocks noChangeArrowheads="1"/>
          </p:cNvSpPr>
          <p:nvPr/>
        </p:nvSpPr>
        <p:spPr bwMode="auto">
          <a:xfrm>
            <a:off x="125413" y="466725"/>
            <a:ext cx="1308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Data groups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69DAC1C8-E0AB-417B-AD44-8C3D556F6A4F}" type="slidenum">
              <a:rPr lang="bg-BG" altLang="bg-BG" sz="1400"/>
              <a:pPr algn="r" eaLnBrk="1" hangingPunct="1"/>
              <a:t>77</a:t>
            </a:fld>
            <a:endParaRPr lang="bg-BG" altLang="bg-BG" sz="1400"/>
          </a:p>
        </p:txBody>
      </p:sp>
      <p:sp>
        <p:nvSpPr>
          <p:cNvPr id="107523" name="TextBox 28"/>
          <p:cNvSpPr txBox="1">
            <a:spLocks noChangeArrowheads="1"/>
          </p:cNvSpPr>
          <p:nvPr/>
        </p:nvSpPr>
        <p:spPr bwMode="auto">
          <a:xfrm>
            <a:off x="58738" y="44450"/>
            <a:ext cx="712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7524" name="Group 19"/>
          <p:cNvGrpSpPr>
            <a:grpSpLocks/>
          </p:cNvGrpSpPr>
          <p:nvPr/>
        </p:nvGrpSpPr>
        <p:grpSpPr bwMode="auto">
          <a:xfrm>
            <a:off x="74613" y="981075"/>
            <a:ext cx="8950325" cy="5472113"/>
            <a:chOff x="74900" y="620688"/>
            <a:chExt cx="8950136" cy="5472608"/>
          </a:xfrm>
        </p:grpSpPr>
        <p:pic>
          <p:nvPicPr>
            <p:cNvPr id="10752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1"/>
            <a:stretch>
              <a:fillRect/>
            </a:stretch>
          </p:blipFill>
          <p:spPr bwMode="auto">
            <a:xfrm>
              <a:off x="74900" y="620688"/>
              <a:ext cx="8950136" cy="4597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682899" y="3921400"/>
              <a:ext cx="504814" cy="21592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7529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693" y="1988840"/>
              <a:ext cx="3348371" cy="4104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Arrow Connector 4"/>
            <p:cNvCxnSpPr>
              <a:stCxn id="3" idx="6"/>
            </p:cNvCxnSpPr>
            <p:nvPr/>
          </p:nvCxnSpPr>
          <p:spPr>
            <a:xfrm>
              <a:off x="1187714" y="4029359"/>
              <a:ext cx="576251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7531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1162585"/>
              <a:ext cx="3312367" cy="4930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532" name="TextBox 10"/>
            <p:cNvSpPr txBox="1">
              <a:spLocks noChangeArrowheads="1"/>
            </p:cNvSpPr>
            <p:nvPr/>
          </p:nvSpPr>
          <p:spPr bwMode="auto">
            <a:xfrm>
              <a:off x="1763688" y="1938318"/>
              <a:ext cx="334837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About blank</a:t>
              </a:r>
            </a:p>
          </p:txBody>
        </p:sp>
        <p:sp>
          <p:nvSpPr>
            <p:cNvPr id="107533" name="TextBox 18"/>
            <p:cNvSpPr txBox="1">
              <a:spLocks noChangeArrowheads="1"/>
            </p:cNvSpPr>
            <p:nvPr/>
          </p:nvSpPr>
          <p:spPr bwMode="auto">
            <a:xfrm>
              <a:off x="6156335" y="836385"/>
              <a:ext cx="2160194" cy="338554"/>
            </a:xfrm>
            <a:prstGeom prst="rect">
              <a:avLst/>
            </a:prstGeom>
            <a:solidFill>
              <a:srgbClr val="FFFFFF">
                <a:alpha val="8392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Documentation</a:t>
              </a:r>
            </a:p>
          </p:txBody>
        </p:sp>
        <p:cxnSp>
          <p:nvCxnSpPr>
            <p:cNvPr id="13" name="Straight Arrow Connector 12"/>
            <p:cNvCxnSpPr>
              <a:stCxn id="14" idx="7"/>
            </p:cNvCxnSpPr>
            <p:nvPr/>
          </p:nvCxnSpPr>
          <p:spPr>
            <a:xfrm flipV="1">
              <a:off x="2378313" y="4364352"/>
              <a:ext cx="3093973" cy="148285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1763964" y="5805932"/>
              <a:ext cx="719122" cy="287364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7525" name="TextBox 20"/>
          <p:cNvSpPr txBox="1">
            <a:spLocks noChangeArrowheads="1"/>
          </p:cNvSpPr>
          <p:nvPr/>
        </p:nvSpPr>
        <p:spPr bwMode="auto">
          <a:xfrm>
            <a:off x="90488" y="476250"/>
            <a:ext cx="2935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Documentation of database </a:t>
            </a:r>
          </a:p>
        </p:txBody>
      </p:sp>
      <p:sp>
        <p:nvSpPr>
          <p:cNvPr id="107526" name="Slide Number Placeholder 4"/>
          <p:cNvSpPr txBox="1">
            <a:spLocks noGrp="1"/>
          </p:cNvSpPr>
          <p:nvPr/>
        </p:nvSpPr>
        <p:spPr bwMode="auto">
          <a:xfrm>
            <a:off x="6705600" y="63976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A44C135-9E10-4034-9D5A-36BD94AAF8E3}" type="slidenum">
              <a:rPr lang="bg-BG" altLang="bg-BG" sz="1400"/>
              <a:pPr algn="r" eaLnBrk="1" hangingPunct="1"/>
              <a:t>77</a:t>
            </a:fld>
            <a:endParaRPr lang="bg-BG" altLang="bg-BG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"/>
          <a:stretch>
            <a:fillRect/>
          </a:stretch>
        </p:blipFill>
        <p:spPr bwMode="auto">
          <a:xfrm>
            <a:off x="203200" y="1390650"/>
            <a:ext cx="7835900" cy="518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TextBox 28"/>
          <p:cNvSpPr txBox="1">
            <a:spLocks noChangeArrowheads="1"/>
          </p:cNvSpPr>
          <p:nvPr/>
        </p:nvSpPr>
        <p:spPr bwMode="auto">
          <a:xfrm>
            <a:off x="58738" y="44450"/>
            <a:ext cx="712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548" name="TextBox 12"/>
          <p:cNvSpPr txBox="1">
            <a:spLocks noChangeArrowheads="1"/>
          </p:cNvSpPr>
          <p:nvPr/>
        </p:nvSpPr>
        <p:spPr bwMode="auto">
          <a:xfrm>
            <a:off x="90488" y="476250"/>
            <a:ext cx="2767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Database reliability scores</a:t>
            </a:r>
          </a:p>
          <a:p>
            <a:pPr algn="l"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Examples</a:t>
            </a:r>
          </a:p>
        </p:txBody>
      </p:sp>
      <p:sp>
        <p:nvSpPr>
          <p:cNvPr id="108549" name="TextBox 3"/>
          <p:cNvSpPr txBox="1">
            <a:spLocks noChangeArrowheads="1"/>
          </p:cNvSpPr>
          <p:nvPr/>
        </p:nvSpPr>
        <p:spPr bwMode="auto">
          <a:xfrm>
            <a:off x="4843463" y="466725"/>
            <a:ext cx="1947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Quality attributes</a:t>
            </a:r>
          </a:p>
        </p:txBody>
      </p:sp>
      <p:sp>
        <p:nvSpPr>
          <p:cNvPr id="108550" name="Rectangle 6"/>
          <p:cNvSpPr>
            <a:spLocks noChangeArrowheads="1"/>
          </p:cNvSpPr>
          <p:nvPr/>
        </p:nvSpPr>
        <p:spPr bwMode="auto">
          <a:xfrm>
            <a:off x="6994525" y="115888"/>
            <a:ext cx="20415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Accuracy</a:t>
            </a:r>
            <a:endParaRPr lang="en-US" altLang="en-US"/>
          </a:p>
          <a:p>
            <a:pPr algn="l" eaLnBrk="1" hangingPunct="1"/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Completeness</a:t>
            </a:r>
          </a:p>
          <a:p>
            <a:pPr algn="l" eaLnBrk="1" hangingPunct="1"/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Contemporaneity</a:t>
            </a:r>
          </a:p>
          <a:p>
            <a:pPr algn="l" eaLnBrk="1" hangingPunct="1"/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Consistency</a:t>
            </a:r>
          </a:p>
        </p:txBody>
      </p:sp>
      <p:sp>
        <p:nvSpPr>
          <p:cNvPr id="8" name="Rectangle 7"/>
          <p:cNvSpPr/>
          <p:nvPr/>
        </p:nvSpPr>
        <p:spPr>
          <a:xfrm>
            <a:off x="827088" y="6165850"/>
            <a:ext cx="1008062" cy="1428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8552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DF0875CE-9400-4DE3-A5D0-7BF9B4D8153E}" type="slidenum">
              <a:rPr lang="bg-BG" altLang="bg-BG" sz="1400"/>
              <a:pPr algn="r" eaLnBrk="1" hangingPunct="1"/>
              <a:t>78</a:t>
            </a:fld>
            <a:endParaRPr lang="bg-BG" altLang="bg-BG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"/>
          <a:stretch>
            <a:fillRect/>
          </a:stretch>
        </p:blipFill>
        <p:spPr bwMode="auto">
          <a:xfrm>
            <a:off x="203200" y="1390650"/>
            <a:ext cx="7835900" cy="518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789238"/>
            <a:ext cx="5656263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28"/>
          <p:cNvSpPr txBox="1">
            <a:spLocks noChangeArrowheads="1"/>
          </p:cNvSpPr>
          <p:nvPr/>
        </p:nvSpPr>
        <p:spPr bwMode="auto">
          <a:xfrm>
            <a:off x="58738" y="44450"/>
            <a:ext cx="712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573" name="TextBox 3"/>
          <p:cNvSpPr txBox="1">
            <a:spLocks noChangeArrowheads="1"/>
          </p:cNvSpPr>
          <p:nvPr/>
        </p:nvSpPr>
        <p:spPr bwMode="auto">
          <a:xfrm>
            <a:off x="4843463" y="466725"/>
            <a:ext cx="1947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Quality attributes</a:t>
            </a:r>
          </a:p>
        </p:txBody>
      </p:sp>
      <p:sp>
        <p:nvSpPr>
          <p:cNvPr id="109574" name="Rectangle 6"/>
          <p:cNvSpPr>
            <a:spLocks noChangeArrowheads="1"/>
          </p:cNvSpPr>
          <p:nvPr/>
        </p:nvSpPr>
        <p:spPr bwMode="auto">
          <a:xfrm>
            <a:off x="6994525" y="115888"/>
            <a:ext cx="20415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Accuracy</a:t>
            </a:r>
            <a:endParaRPr lang="en-US" altLang="en-US" b="1">
              <a:solidFill>
                <a:srgbClr val="FF0000"/>
              </a:solidFill>
            </a:endParaRPr>
          </a:p>
          <a:p>
            <a:pPr algn="l" eaLnBrk="1" hangingPunct="1"/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Completeness</a:t>
            </a:r>
          </a:p>
          <a:p>
            <a:pPr algn="l" eaLnBrk="1" hangingPunct="1"/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Contemporaneity</a:t>
            </a:r>
          </a:p>
          <a:p>
            <a:pPr algn="l" eaLnBrk="1" hangingPunct="1"/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Consistency</a:t>
            </a:r>
          </a:p>
        </p:txBody>
      </p:sp>
      <p:sp>
        <p:nvSpPr>
          <p:cNvPr id="8" name="Rectangle 7"/>
          <p:cNvSpPr/>
          <p:nvPr/>
        </p:nvSpPr>
        <p:spPr>
          <a:xfrm>
            <a:off x="827088" y="6165850"/>
            <a:ext cx="1008062" cy="1428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15" name="Straight Arrow Connector 14"/>
          <p:cNvCxnSpPr>
            <a:stCxn id="8" idx="3"/>
          </p:cNvCxnSpPr>
          <p:nvPr/>
        </p:nvCxnSpPr>
        <p:spPr>
          <a:xfrm>
            <a:off x="1835150" y="6237288"/>
            <a:ext cx="720725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577" name="TextBox 22"/>
          <p:cNvSpPr txBox="1">
            <a:spLocks noChangeArrowheads="1"/>
          </p:cNvSpPr>
          <p:nvPr/>
        </p:nvSpPr>
        <p:spPr bwMode="auto">
          <a:xfrm>
            <a:off x="90488" y="476250"/>
            <a:ext cx="2767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Database reliability scores</a:t>
            </a:r>
          </a:p>
          <a:p>
            <a:pPr algn="l"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Examples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580063" y="3141663"/>
            <a:ext cx="1871662" cy="2873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9579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45A72BCD-6162-4C1F-A647-F76E59717998}" type="slidenum">
              <a:rPr lang="bg-BG" altLang="bg-BG" sz="1400"/>
              <a:pPr algn="r" eaLnBrk="1" hangingPunct="1"/>
              <a:t>79</a:t>
            </a:fld>
            <a:endParaRPr lang="bg-BG" altLang="bg-BG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788" y="906463"/>
            <a:ext cx="8353425" cy="3170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Phase III (2014 – 2019 + 4 years maintenance)</a:t>
            </a:r>
          </a:p>
          <a:p>
            <a:pPr algn="just"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Toolbox v.4.0</a:t>
            </a:r>
          </a:p>
          <a:p>
            <a:pPr marL="571500" indent="-342900" algn="just">
              <a:buFont typeface="Arial" pitchFamily="34" charset="0"/>
              <a:buChar char="•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Significant focus on streamlining</a:t>
            </a:r>
          </a:p>
          <a:p>
            <a:pPr marL="571500" indent="-342900" algn="just">
              <a:buFont typeface="Arial" pitchFamily="34" charset="0"/>
              <a:buChar char="•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Building automated and standardized workflows for selected endpoints</a:t>
            </a:r>
          </a:p>
          <a:p>
            <a:pPr marL="571500" indent="-342900" algn="just">
              <a:buFont typeface="Arial" pitchFamily="34" charset="0"/>
              <a:buChar char="•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Migrating to a new IT platform </a:t>
            </a:r>
          </a:p>
          <a:p>
            <a:pPr marL="571500" indent="-342900" algn="just">
              <a:buFont typeface="Arial" pitchFamily="34" charset="0"/>
              <a:buChar char="•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Knowledge and data rationalization and curation</a:t>
            </a:r>
          </a:p>
          <a:p>
            <a:pPr marL="571500" indent="-342900" algn="just">
              <a:buFont typeface="Arial" pitchFamily="34" charset="0"/>
              <a:buChar char="•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Implementation of Ontology</a:t>
            </a:r>
          </a:p>
          <a:p>
            <a:pPr marL="571500" indent="-342900" algn="just">
              <a:buFont typeface="Arial" pitchFamily="34" charset="0"/>
              <a:buChar char="•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Implementation of knowledge and data on ADME</a:t>
            </a:r>
          </a:p>
          <a:p>
            <a:pPr marL="571500" indent="-342900" algn="just">
              <a:buFont typeface="Arial" pitchFamily="34" charset="0"/>
              <a:buChar char="•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Implementation of AOPs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marL="571500" indent="-342900" algn="just">
              <a:buFont typeface="Arial" pitchFamily="34" charset="0"/>
              <a:buChar char="•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Developed by LMC, subcontractors: LJMU and Lhasa Ltd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3132138" y="-15875"/>
            <a:ext cx="2879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4000"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endParaRPr lang="en-GB" altLang="bg-BG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68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522BAA8-23CA-4E53-8459-E6431E76E305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8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"/>
          <a:stretch>
            <a:fillRect/>
          </a:stretch>
        </p:blipFill>
        <p:spPr bwMode="auto">
          <a:xfrm>
            <a:off x="203200" y="1390650"/>
            <a:ext cx="7835900" cy="518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771775"/>
            <a:ext cx="575627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Box 28"/>
          <p:cNvSpPr txBox="1">
            <a:spLocks noChangeArrowheads="1"/>
          </p:cNvSpPr>
          <p:nvPr/>
        </p:nvSpPr>
        <p:spPr bwMode="auto">
          <a:xfrm>
            <a:off x="58738" y="44450"/>
            <a:ext cx="712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597" name="TextBox 3"/>
          <p:cNvSpPr txBox="1">
            <a:spLocks noChangeArrowheads="1"/>
          </p:cNvSpPr>
          <p:nvPr/>
        </p:nvSpPr>
        <p:spPr bwMode="auto">
          <a:xfrm>
            <a:off x="4843463" y="466725"/>
            <a:ext cx="1947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Quality attributes</a:t>
            </a:r>
          </a:p>
        </p:txBody>
      </p:sp>
      <p:sp>
        <p:nvSpPr>
          <p:cNvPr id="110598" name="Rectangle 6"/>
          <p:cNvSpPr>
            <a:spLocks noChangeArrowheads="1"/>
          </p:cNvSpPr>
          <p:nvPr/>
        </p:nvSpPr>
        <p:spPr bwMode="auto">
          <a:xfrm>
            <a:off x="6994525" y="115888"/>
            <a:ext cx="20415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Accuracy</a:t>
            </a:r>
            <a:endParaRPr lang="en-US" altLang="en-US" b="1">
              <a:solidFill>
                <a:srgbClr val="FF0000"/>
              </a:solidFill>
            </a:endParaRPr>
          </a:p>
          <a:p>
            <a:pPr algn="l" eaLnBrk="1" hangingPunct="1"/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Completeness</a:t>
            </a:r>
          </a:p>
          <a:p>
            <a:pPr algn="l" eaLnBrk="1" hangingPunct="1"/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Contemporaneity</a:t>
            </a:r>
          </a:p>
          <a:p>
            <a:pPr algn="l" eaLnBrk="1" hangingPunct="1"/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Consistency</a:t>
            </a:r>
          </a:p>
        </p:txBody>
      </p:sp>
      <p:sp>
        <p:nvSpPr>
          <p:cNvPr id="8" name="Rectangle 7"/>
          <p:cNvSpPr/>
          <p:nvPr/>
        </p:nvSpPr>
        <p:spPr>
          <a:xfrm>
            <a:off x="827088" y="6165850"/>
            <a:ext cx="1008062" cy="1428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15" name="Straight Arrow Connector 14"/>
          <p:cNvCxnSpPr>
            <a:stCxn id="8" idx="3"/>
          </p:cNvCxnSpPr>
          <p:nvPr/>
        </p:nvCxnSpPr>
        <p:spPr>
          <a:xfrm>
            <a:off x="1835150" y="6237288"/>
            <a:ext cx="720725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580063" y="3141663"/>
            <a:ext cx="1871662" cy="2873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10602" name="TextBox 13"/>
          <p:cNvSpPr txBox="1">
            <a:spLocks noChangeArrowheads="1"/>
          </p:cNvSpPr>
          <p:nvPr/>
        </p:nvSpPr>
        <p:spPr bwMode="auto">
          <a:xfrm>
            <a:off x="90488" y="476250"/>
            <a:ext cx="2767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Database reliability scores</a:t>
            </a:r>
          </a:p>
          <a:p>
            <a:pPr algn="l"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Examples</a:t>
            </a:r>
          </a:p>
        </p:txBody>
      </p:sp>
      <p:sp>
        <p:nvSpPr>
          <p:cNvPr id="110603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7D8E1F0-10EF-4771-8E0D-B0C58096BF0D}" type="slidenum">
              <a:rPr lang="bg-BG" altLang="bg-BG" sz="1400"/>
              <a:pPr algn="r" eaLnBrk="1" hangingPunct="1"/>
              <a:t>80</a:t>
            </a:fld>
            <a:endParaRPr lang="bg-BG" altLang="bg-BG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"/>
          <a:stretch>
            <a:fillRect/>
          </a:stretch>
        </p:blipFill>
        <p:spPr bwMode="auto">
          <a:xfrm>
            <a:off x="203200" y="1390650"/>
            <a:ext cx="7835900" cy="518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801938"/>
            <a:ext cx="5711825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TextBox 28"/>
          <p:cNvSpPr txBox="1">
            <a:spLocks noChangeArrowheads="1"/>
          </p:cNvSpPr>
          <p:nvPr/>
        </p:nvSpPr>
        <p:spPr bwMode="auto">
          <a:xfrm>
            <a:off x="58738" y="44450"/>
            <a:ext cx="712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621" name="TextBox 3"/>
          <p:cNvSpPr txBox="1">
            <a:spLocks noChangeArrowheads="1"/>
          </p:cNvSpPr>
          <p:nvPr/>
        </p:nvSpPr>
        <p:spPr bwMode="auto">
          <a:xfrm>
            <a:off x="4843463" y="466725"/>
            <a:ext cx="1947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Quality attributes</a:t>
            </a:r>
          </a:p>
        </p:txBody>
      </p:sp>
      <p:sp>
        <p:nvSpPr>
          <p:cNvPr id="111622" name="Rectangle 6"/>
          <p:cNvSpPr>
            <a:spLocks noChangeArrowheads="1"/>
          </p:cNvSpPr>
          <p:nvPr/>
        </p:nvSpPr>
        <p:spPr bwMode="auto">
          <a:xfrm>
            <a:off x="6994525" y="115888"/>
            <a:ext cx="20415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Accuracy</a:t>
            </a:r>
            <a:endParaRPr lang="en-US" altLang="en-US" b="1">
              <a:solidFill>
                <a:srgbClr val="FF0000"/>
              </a:solidFill>
            </a:endParaRPr>
          </a:p>
          <a:p>
            <a:pPr algn="l" eaLnBrk="1" hangingPunct="1"/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Completeness</a:t>
            </a:r>
          </a:p>
          <a:p>
            <a:pPr algn="l" eaLnBrk="1" hangingPunct="1"/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Contemporaneity</a:t>
            </a:r>
          </a:p>
          <a:p>
            <a:pPr algn="l" eaLnBrk="1" hangingPunct="1"/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Consistency</a:t>
            </a:r>
          </a:p>
        </p:txBody>
      </p:sp>
      <p:sp>
        <p:nvSpPr>
          <p:cNvPr id="8" name="Rectangle 7"/>
          <p:cNvSpPr/>
          <p:nvPr/>
        </p:nvSpPr>
        <p:spPr>
          <a:xfrm>
            <a:off x="827088" y="6165850"/>
            <a:ext cx="1008062" cy="1428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15" name="Straight Arrow Connector 14"/>
          <p:cNvCxnSpPr>
            <a:stCxn id="8" idx="3"/>
          </p:cNvCxnSpPr>
          <p:nvPr/>
        </p:nvCxnSpPr>
        <p:spPr>
          <a:xfrm>
            <a:off x="1835150" y="6237288"/>
            <a:ext cx="720725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580063" y="3141663"/>
            <a:ext cx="1871662" cy="2873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11626" name="TextBox 11"/>
          <p:cNvSpPr txBox="1">
            <a:spLocks noChangeArrowheads="1"/>
          </p:cNvSpPr>
          <p:nvPr/>
        </p:nvSpPr>
        <p:spPr bwMode="auto">
          <a:xfrm>
            <a:off x="90488" y="476250"/>
            <a:ext cx="2767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Database reliability scores</a:t>
            </a:r>
          </a:p>
          <a:p>
            <a:pPr algn="l"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Examples</a:t>
            </a:r>
          </a:p>
        </p:txBody>
      </p:sp>
      <p:sp>
        <p:nvSpPr>
          <p:cNvPr id="111627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CBE40D9-3EB4-4399-B335-05E5706D5C8D}" type="slidenum">
              <a:rPr lang="bg-BG" altLang="bg-BG" sz="1400"/>
              <a:pPr algn="r" eaLnBrk="1" hangingPunct="1"/>
              <a:t>81</a:t>
            </a:fld>
            <a:endParaRPr lang="bg-BG" altLang="bg-BG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"/>
          <a:stretch>
            <a:fillRect/>
          </a:stretch>
        </p:blipFill>
        <p:spPr bwMode="auto">
          <a:xfrm>
            <a:off x="203200" y="1390650"/>
            <a:ext cx="7835900" cy="518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781300"/>
            <a:ext cx="568642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TextBox 28"/>
          <p:cNvSpPr txBox="1">
            <a:spLocks noChangeArrowheads="1"/>
          </p:cNvSpPr>
          <p:nvPr/>
        </p:nvSpPr>
        <p:spPr bwMode="auto">
          <a:xfrm>
            <a:off x="58738" y="44450"/>
            <a:ext cx="712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45" name="TextBox 3"/>
          <p:cNvSpPr txBox="1">
            <a:spLocks noChangeArrowheads="1"/>
          </p:cNvSpPr>
          <p:nvPr/>
        </p:nvSpPr>
        <p:spPr bwMode="auto">
          <a:xfrm>
            <a:off x="4843463" y="466725"/>
            <a:ext cx="1947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Quality attributes</a:t>
            </a:r>
          </a:p>
        </p:txBody>
      </p:sp>
      <p:sp>
        <p:nvSpPr>
          <p:cNvPr id="112646" name="Rectangle 6"/>
          <p:cNvSpPr>
            <a:spLocks noChangeArrowheads="1"/>
          </p:cNvSpPr>
          <p:nvPr/>
        </p:nvSpPr>
        <p:spPr bwMode="auto">
          <a:xfrm>
            <a:off x="6994525" y="115888"/>
            <a:ext cx="20415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Accuracy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/>
            <a:r>
              <a:rPr lang="en-US" alt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Completeness</a:t>
            </a:r>
          </a:p>
          <a:p>
            <a:pPr algn="l" eaLnBrk="1" hangingPunct="1"/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Contemporaneity</a:t>
            </a:r>
          </a:p>
          <a:p>
            <a:pPr algn="l" eaLnBrk="1" hangingPunct="1"/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Consistency</a:t>
            </a:r>
          </a:p>
        </p:txBody>
      </p:sp>
      <p:sp>
        <p:nvSpPr>
          <p:cNvPr id="8" name="Rectangle 7"/>
          <p:cNvSpPr/>
          <p:nvPr/>
        </p:nvSpPr>
        <p:spPr>
          <a:xfrm>
            <a:off x="827088" y="6165850"/>
            <a:ext cx="1008062" cy="1428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15" name="Straight Arrow Connector 14"/>
          <p:cNvCxnSpPr>
            <a:stCxn id="8" idx="3"/>
          </p:cNvCxnSpPr>
          <p:nvPr/>
        </p:nvCxnSpPr>
        <p:spPr>
          <a:xfrm>
            <a:off x="1835150" y="6237288"/>
            <a:ext cx="720725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580063" y="3141663"/>
            <a:ext cx="1871662" cy="2873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12650" name="TextBox 11"/>
          <p:cNvSpPr txBox="1">
            <a:spLocks noChangeArrowheads="1"/>
          </p:cNvSpPr>
          <p:nvPr/>
        </p:nvSpPr>
        <p:spPr bwMode="auto">
          <a:xfrm>
            <a:off x="90488" y="476250"/>
            <a:ext cx="2767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Database reliability scores</a:t>
            </a:r>
          </a:p>
          <a:p>
            <a:pPr algn="l"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Examples</a:t>
            </a:r>
          </a:p>
        </p:txBody>
      </p:sp>
      <p:sp>
        <p:nvSpPr>
          <p:cNvPr id="112651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618484D6-EBB2-4B8A-8E05-BD86DF623AD3}" type="slidenum">
              <a:rPr lang="bg-BG" altLang="bg-BG" sz="1400"/>
              <a:pPr algn="r" eaLnBrk="1" hangingPunct="1"/>
              <a:t>82</a:t>
            </a:fld>
            <a:endParaRPr lang="bg-BG" altLang="bg-BG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"/>
          <a:stretch>
            <a:fillRect/>
          </a:stretch>
        </p:blipFill>
        <p:spPr bwMode="auto">
          <a:xfrm>
            <a:off x="203200" y="1390650"/>
            <a:ext cx="7835900" cy="518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TextBox 28"/>
          <p:cNvSpPr txBox="1">
            <a:spLocks noChangeArrowheads="1"/>
          </p:cNvSpPr>
          <p:nvPr/>
        </p:nvSpPr>
        <p:spPr bwMode="auto">
          <a:xfrm>
            <a:off x="58738" y="44450"/>
            <a:ext cx="712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668" name="TextBox 3"/>
          <p:cNvSpPr txBox="1">
            <a:spLocks noChangeArrowheads="1"/>
          </p:cNvSpPr>
          <p:nvPr/>
        </p:nvSpPr>
        <p:spPr bwMode="auto">
          <a:xfrm>
            <a:off x="4843463" y="466725"/>
            <a:ext cx="1947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Quality attributes</a:t>
            </a:r>
          </a:p>
        </p:txBody>
      </p:sp>
      <p:sp>
        <p:nvSpPr>
          <p:cNvPr id="113669" name="Rectangle 6"/>
          <p:cNvSpPr>
            <a:spLocks noChangeArrowheads="1"/>
          </p:cNvSpPr>
          <p:nvPr/>
        </p:nvSpPr>
        <p:spPr bwMode="auto">
          <a:xfrm>
            <a:off x="6994525" y="115888"/>
            <a:ext cx="20415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Accuracy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/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Completeness</a:t>
            </a:r>
          </a:p>
          <a:p>
            <a:pPr algn="l" eaLnBrk="1" hangingPunct="1"/>
            <a:r>
              <a:rPr lang="en-US" alt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Contemporaneity</a:t>
            </a:r>
          </a:p>
          <a:p>
            <a:pPr algn="l" eaLnBrk="1" hangingPunct="1"/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Consistency</a:t>
            </a:r>
          </a:p>
        </p:txBody>
      </p:sp>
      <p:sp>
        <p:nvSpPr>
          <p:cNvPr id="8" name="Rectangle 7"/>
          <p:cNvSpPr/>
          <p:nvPr/>
        </p:nvSpPr>
        <p:spPr>
          <a:xfrm>
            <a:off x="827088" y="6165850"/>
            <a:ext cx="1008062" cy="1428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15" name="Straight Arrow Connector 14"/>
          <p:cNvCxnSpPr>
            <a:stCxn id="8" idx="3"/>
          </p:cNvCxnSpPr>
          <p:nvPr/>
        </p:nvCxnSpPr>
        <p:spPr>
          <a:xfrm>
            <a:off x="1835150" y="6237288"/>
            <a:ext cx="720725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672" name="TextBox 11"/>
          <p:cNvSpPr txBox="1">
            <a:spLocks noChangeArrowheads="1"/>
          </p:cNvSpPr>
          <p:nvPr/>
        </p:nvSpPr>
        <p:spPr bwMode="auto">
          <a:xfrm>
            <a:off x="90488" y="476250"/>
            <a:ext cx="2767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Database reliability scores</a:t>
            </a:r>
          </a:p>
          <a:p>
            <a:pPr algn="l"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Examples</a:t>
            </a:r>
          </a:p>
        </p:txBody>
      </p:sp>
      <p:grpSp>
        <p:nvGrpSpPr>
          <p:cNvPr id="113673" name="Group 1"/>
          <p:cNvGrpSpPr>
            <a:grpSpLocks/>
          </p:cNvGrpSpPr>
          <p:nvPr/>
        </p:nvGrpSpPr>
        <p:grpSpPr bwMode="auto">
          <a:xfrm>
            <a:off x="2555875" y="2852738"/>
            <a:ext cx="6048375" cy="3471862"/>
            <a:chOff x="2404346" y="2780860"/>
            <a:chExt cx="6048573" cy="3471212"/>
          </a:xfrm>
        </p:grpSpPr>
        <p:pic>
          <p:nvPicPr>
            <p:cNvPr id="11367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4346" y="2780860"/>
              <a:ext cx="6048573" cy="347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5579450" y="3141155"/>
              <a:ext cx="1414509" cy="28728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13674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39BB158-05A9-4BE7-9D73-A87EBFABF21E}" type="slidenum">
              <a:rPr lang="bg-BG" altLang="bg-BG" sz="1400"/>
              <a:pPr algn="r" eaLnBrk="1" hangingPunct="1"/>
              <a:t>83</a:t>
            </a:fld>
            <a:endParaRPr lang="bg-BG" altLang="bg-BG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68135A72-1A44-4D08-9BCA-F0576D4D3797}" type="slidenum">
              <a:rPr lang="bg-BG" altLang="bg-BG" sz="1400"/>
              <a:pPr algn="r" eaLnBrk="1" hangingPunct="1"/>
              <a:t>84</a:t>
            </a:fld>
            <a:endParaRPr lang="bg-BG" altLang="bg-BG" sz="1400"/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"/>
          <a:stretch>
            <a:fillRect/>
          </a:stretch>
        </p:blipFill>
        <p:spPr bwMode="auto">
          <a:xfrm>
            <a:off x="203200" y="1390650"/>
            <a:ext cx="7835900" cy="518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TextBox 28"/>
          <p:cNvSpPr txBox="1">
            <a:spLocks noChangeArrowheads="1"/>
          </p:cNvSpPr>
          <p:nvPr/>
        </p:nvSpPr>
        <p:spPr bwMode="auto">
          <a:xfrm>
            <a:off x="58738" y="44450"/>
            <a:ext cx="712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693" name="TextBox 3"/>
          <p:cNvSpPr txBox="1">
            <a:spLocks noChangeArrowheads="1"/>
          </p:cNvSpPr>
          <p:nvPr/>
        </p:nvSpPr>
        <p:spPr bwMode="auto">
          <a:xfrm>
            <a:off x="4843463" y="466725"/>
            <a:ext cx="1947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Quality attributes</a:t>
            </a:r>
          </a:p>
        </p:txBody>
      </p:sp>
      <p:sp>
        <p:nvSpPr>
          <p:cNvPr id="114694" name="Rectangle 6"/>
          <p:cNvSpPr>
            <a:spLocks noChangeArrowheads="1"/>
          </p:cNvSpPr>
          <p:nvPr/>
        </p:nvSpPr>
        <p:spPr bwMode="auto">
          <a:xfrm>
            <a:off x="6994525" y="115888"/>
            <a:ext cx="20415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Accuracy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/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Completeness</a:t>
            </a:r>
          </a:p>
          <a:p>
            <a:pPr algn="l" eaLnBrk="1" hangingPunct="1"/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Contemporaneity</a:t>
            </a:r>
          </a:p>
          <a:p>
            <a:pPr algn="l" eaLnBrk="1" hangingPunct="1"/>
            <a:r>
              <a:rPr lang="en-US" alt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Consistency</a:t>
            </a:r>
          </a:p>
        </p:txBody>
      </p:sp>
      <p:sp>
        <p:nvSpPr>
          <p:cNvPr id="8" name="Rectangle 7"/>
          <p:cNvSpPr/>
          <p:nvPr/>
        </p:nvSpPr>
        <p:spPr>
          <a:xfrm>
            <a:off x="827088" y="6165850"/>
            <a:ext cx="1008062" cy="1428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15" name="Straight Arrow Connector 14"/>
          <p:cNvCxnSpPr>
            <a:stCxn id="8" idx="3"/>
          </p:cNvCxnSpPr>
          <p:nvPr/>
        </p:nvCxnSpPr>
        <p:spPr>
          <a:xfrm>
            <a:off x="1835150" y="6237288"/>
            <a:ext cx="720725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697" name="TextBox 11"/>
          <p:cNvSpPr txBox="1">
            <a:spLocks noChangeArrowheads="1"/>
          </p:cNvSpPr>
          <p:nvPr/>
        </p:nvSpPr>
        <p:spPr bwMode="auto">
          <a:xfrm>
            <a:off x="90488" y="476250"/>
            <a:ext cx="2767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Database reliability scores</a:t>
            </a:r>
          </a:p>
          <a:p>
            <a:pPr algn="l"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Examples</a:t>
            </a:r>
          </a:p>
        </p:txBody>
      </p:sp>
      <p:pic>
        <p:nvPicPr>
          <p:cNvPr id="114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2852738"/>
            <a:ext cx="62738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580063" y="3213100"/>
            <a:ext cx="2160587" cy="2873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Box 28"/>
          <p:cNvSpPr txBox="1">
            <a:spLocks noChangeArrowheads="1"/>
          </p:cNvSpPr>
          <p:nvPr/>
        </p:nvSpPr>
        <p:spPr bwMode="auto">
          <a:xfrm>
            <a:off x="58738" y="44450"/>
            <a:ext cx="712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715" name="TextBox 4"/>
          <p:cNvSpPr txBox="1">
            <a:spLocks noChangeArrowheads="1"/>
          </p:cNvSpPr>
          <p:nvPr/>
        </p:nvSpPr>
        <p:spPr bwMode="auto">
          <a:xfrm>
            <a:off x="71438" y="538163"/>
            <a:ext cx="6013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b="1">
                <a:latin typeface="Times New Roman" panose="02020603050405020304" pitchFamily="18" charset="0"/>
                <a:cs typeface="Times New Roman" panose="02020603050405020304" pitchFamily="18" charset="0"/>
              </a:rPr>
              <a:t>Number of chemicals and data points in Toolbox </a:t>
            </a:r>
            <a:r>
              <a:rPr lang="bg-BG" altLang="bg-BG" b="1">
                <a:latin typeface="Times New Roman" panose="02020603050405020304" pitchFamily="18" charset="0"/>
                <a:cs typeface="Times New Roman" panose="02020603050405020304" pitchFamily="18" charset="0"/>
              </a:rPr>
              <a:t>4.0</a:t>
            </a:r>
            <a:endParaRPr lang="en-US" altLang="bg-BG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716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EB0C9CB-D2C1-4481-820C-F8366375238E}" type="slidenum">
              <a:rPr lang="bg-BG" altLang="bg-BG" sz="1400"/>
              <a:pPr algn="r" eaLnBrk="1" hangingPunct="1"/>
              <a:t>85</a:t>
            </a:fld>
            <a:endParaRPr lang="bg-BG" altLang="bg-BG" sz="140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87400" y="1341438"/>
          <a:ext cx="7129463" cy="43878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6414"/>
                <a:gridCol w="2736562"/>
                <a:gridCol w="2376488"/>
              </a:tblGrid>
              <a:tr h="503997">
                <a:tc rowSpan="2"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Databases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6" marR="3036" marT="30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Toolbox 4.0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6" marR="3036" marT="30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21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Chemicals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6" marR="3036" marT="30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 Points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6" marR="3036" marT="30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4554">
                <a:tc>
                  <a:txBody>
                    <a:bodyPr/>
                    <a:lstStyle/>
                    <a:p>
                      <a:pPr marL="0" marR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Physical Chemical Properties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6" marR="3036" marT="30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45238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6" marR="3036" marT="30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177258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6" marR="3036" marT="30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4441"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Environmental Fate and Transport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6" marR="3036" marT="30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9446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6" marR="3036" marT="30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97469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6" marR="3036" marT="30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5996"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Ecotoxicological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6" marR="3036" marT="30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17649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6" marR="3036" marT="30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856473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6" marR="3036" marT="30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5996"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Human Health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6" marR="3036" marT="30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30447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6" marR="3036" marT="30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912687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6" marR="3036" marT="30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699"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number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6" marR="3036" marT="30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79204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6" marR="3036" marT="30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2043887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6" marR="3036" marT="30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 txBox="1">
            <a:spLocks/>
          </p:cNvSpPr>
          <p:nvPr/>
        </p:nvSpPr>
        <p:spPr bwMode="auto">
          <a:xfrm>
            <a:off x="87313" y="547688"/>
            <a:ext cx="82296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b="1">
                <a:latin typeface="Times New Roman" panose="02020603050405020304" pitchFamily="18" charset="0"/>
                <a:cs typeface="Times New Roman" panose="02020603050405020304" pitchFamily="18" charset="0"/>
              </a:rPr>
              <a:t>Number of chemicals in the Inventories</a:t>
            </a:r>
          </a:p>
        </p:txBody>
      </p:sp>
      <p:sp>
        <p:nvSpPr>
          <p:cNvPr id="116739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7C2843D-4636-4246-8B18-07F076A85A32}" type="slidenum">
              <a:rPr lang="bg-BG" altLang="bg-BG" sz="1400"/>
              <a:pPr algn="r" eaLnBrk="1" hangingPunct="1"/>
              <a:t>86</a:t>
            </a:fld>
            <a:endParaRPr lang="bg-BG" altLang="bg-BG" sz="1400"/>
          </a:p>
        </p:txBody>
      </p:sp>
      <p:sp>
        <p:nvSpPr>
          <p:cNvPr id="116740" name="TextBox 28"/>
          <p:cNvSpPr txBox="1">
            <a:spLocks noChangeArrowheads="1"/>
          </p:cNvSpPr>
          <p:nvPr/>
        </p:nvSpPr>
        <p:spPr bwMode="auto">
          <a:xfrm>
            <a:off x="58738" y="44450"/>
            <a:ext cx="712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979613" y="1016000"/>
          <a:ext cx="5040312" cy="5365750"/>
        </p:xfrm>
        <a:graphic>
          <a:graphicData uri="http://schemas.openxmlformats.org/drawingml/2006/table">
            <a:tbl>
              <a:tblPr/>
              <a:tblGrid>
                <a:gridCol w="2520156"/>
                <a:gridCol w="2520156"/>
              </a:tblGrid>
              <a:tr h="49748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Toolbox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4.0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7" marB="914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14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3094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Inventory</a:t>
                      </a:r>
                    </a:p>
                  </a:txBody>
                  <a:tcPr marL="9525" marR="9525" marT="9527" marB="914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chemical</a:t>
                      </a:r>
                    </a:p>
                  </a:txBody>
                  <a:tcPr marL="9525" marR="9525" marT="9527" marB="9146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42415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Canada DSL</a:t>
                      </a:r>
                    </a:p>
                  </a:txBody>
                  <a:tcPr marL="91436" marR="9525" marT="9527" marB="914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22017</a:t>
                      </a:r>
                    </a:p>
                  </a:txBody>
                  <a:tcPr marL="9525" marR="9525" marT="9527" marB="914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34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COSING</a:t>
                      </a:r>
                    </a:p>
                  </a:txBody>
                  <a:tcPr marL="91436" marR="9525" marT="9527" marB="914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1314</a:t>
                      </a:r>
                    </a:p>
                  </a:txBody>
                  <a:tcPr marL="9525" marR="9525" marT="9527" marB="914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34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DSSTOX</a:t>
                      </a:r>
                    </a:p>
                  </a:txBody>
                  <a:tcPr marL="91436" marR="9525" marT="9527" marB="914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8606</a:t>
                      </a:r>
                    </a:p>
                  </a:txBody>
                  <a:tcPr marL="9525" marR="9525" marT="9527" marB="914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34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ECHA PR</a:t>
                      </a:r>
                    </a:p>
                  </a:txBody>
                  <a:tcPr marL="91436" marR="9525" marT="9527" marB="914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142625</a:t>
                      </a:r>
                    </a:p>
                  </a:txBody>
                  <a:tcPr marL="9525" marR="9525" marT="9527" marB="914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EINECS</a:t>
                      </a:r>
                    </a:p>
                  </a:txBody>
                  <a:tcPr marL="91436" marR="9525" marT="9527" marB="914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72561</a:t>
                      </a:r>
                    </a:p>
                  </a:txBody>
                  <a:tcPr marL="9525" marR="9525" marT="9527" marB="914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34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HPVC OECD</a:t>
                      </a:r>
                    </a:p>
                  </a:txBody>
                  <a:tcPr marL="91436" marR="9525" marT="9527" marB="914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4843</a:t>
                      </a:r>
                    </a:p>
                  </a:txBody>
                  <a:tcPr marL="9525" marR="9525" marT="9527" marB="914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17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METI Japan</a:t>
                      </a:r>
                    </a:p>
                  </a:txBody>
                  <a:tcPr marL="91436" marR="9525" marT="9527" marB="914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16133</a:t>
                      </a:r>
                    </a:p>
                  </a:txBody>
                  <a:tcPr marL="9525" marR="9525" marT="9527" marB="914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NICNAS</a:t>
                      </a:r>
                    </a:p>
                  </a:txBody>
                  <a:tcPr marL="91436" marR="9525" marT="9527" marB="914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39694</a:t>
                      </a:r>
                    </a:p>
                  </a:txBody>
                  <a:tcPr marL="9525" marR="9525" marT="9527" marB="914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REACH ECB</a:t>
                      </a:r>
                    </a:p>
                  </a:txBody>
                  <a:tcPr marL="91436" marR="9525" marT="9527" marB="914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74073</a:t>
                      </a:r>
                    </a:p>
                  </a:txBody>
                  <a:tcPr marL="9525" marR="9525" marT="9527" marB="914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81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TSCA</a:t>
                      </a:r>
                    </a:p>
                  </a:txBody>
                  <a:tcPr marL="91436" marR="9525" marT="9527" marB="914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67570</a:t>
                      </a:r>
                    </a:p>
                  </a:txBody>
                  <a:tcPr marL="9525" marR="9525" marT="9527" marB="914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11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 HPV Challenge Program</a:t>
                      </a:r>
                    </a:p>
                  </a:txBody>
                  <a:tcPr marL="91436" marR="9525" marT="9527" marB="914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9125</a:t>
                      </a:r>
                    </a:p>
                  </a:txBody>
                  <a:tcPr marL="9525" marR="9525" marT="9527" marB="914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639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Total: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1436" marT="9527" marB="914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203203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7" marB="914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23EE87F-81FA-4355-AEA6-BDA149B9B31F}" type="slidenum">
              <a:rPr lang="bg-BG" altLang="bg-BG" sz="1400"/>
              <a:pPr algn="r" eaLnBrk="1" hangingPunct="1"/>
              <a:t>87</a:t>
            </a:fld>
            <a:endParaRPr lang="bg-BG" altLang="bg-BG" sz="1400"/>
          </a:p>
        </p:txBody>
      </p:sp>
      <p:sp>
        <p:nvSpPr>
          <p:cNvPr id="117763" name="TextBox 28"/>
          <p:cNvSpPr txBox="1">
            <a:spLocks noChangeArrowheads="1"/>
          </p:cNvSpPr>
          <p:nvPr/>
        </p:nvSpPr>
        <p:spPr bwMode="auto">
          <a:xfrm>
            <a:off x="31750" y="87313"/>
            <a:ext cx="2379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Basic functionalities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288" y="452438"/>
            <a:ext cx="8748712" cy="6432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- QA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Endpoint definition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Query tool (separate presentation – see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“QSAR_Toolbox_4_Customized search_QT.ppt”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Profiling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Relevancy of profilers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SMARTS implementation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Profiling groups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Relevancy of databases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groups and documentation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Reliability scores of databases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Import/Export (separate presentation – see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“QSAR_Toolbox_4_Import_Export data.ppt”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Category definition</a:t>
            </a:r>
          </a:p>
          <a:p>
            <a:pPr marL="800100" lvl="1" indent="-34290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Alert performance – with and without accounting metabolism</a:t>
            </a:r>
          </a:p>
          <a:p>
            <a:pPr marL="800100" lvl="1" indent="-34290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Grouping with accounting for metabolism</a:t>
            </a:r>
          </a:p>
          <a:p>
            <a:pPr marL="800100" lvl="1" indent="-34290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activated metabolite representing target chemical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Gap Filling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 approaches for DGF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Automated and standardized workflows (separate presentation – see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“QSAR_Toolbox_4_Workflows_for_Ecotox_and_Skin_ sens.pptx”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Subcategorization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Endpoint vs. endpoint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Report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matrix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3ABA4B3-133C-4224-A7F1-3A9B31477FA3}" type="slidenum">
              <a:rPr lang="bg-BG" altLang="bg-BG" sz="1400"/>
              <a:pPr algn="r" eaLnBrk="1" hangingPunct="1"/>
              <a:t>88</a:t>
            </a:fld>
            <a:endParaRPr lang="bg-BG" altLang="bg-BG" sz="1400"/>
          </a:p>
        </p:txBody>
      </p:sp>
      <p:sp>
        <p:nvSpPr>
          <p:cNvPr id="118787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31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Category definition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7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8821737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9" name="TextBox 2"/>
          <p:cNvSpPr txBox="1">
            <a:spLocks noChangeArrowheads="1"/>
          </p:cNvSpPr>
          <p:nvPr/>
        </p:nvSpPr>
        <p:spPr bwMode="auto">
          <a:xfrm>
            <a:off x="107950" y="660400"/>
            <a:ext cx="29479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Defining a group of analogues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0825" y="4437063"/>
            <a:ext cx="2017713" cy="14398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268538" y="5111750"/>
            <a:ext cx="719137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792" name="TextBox 7"/>
          <p:cNvSpPr txBox="1">
            <a:spLocks noChangeArrowheads="1"/>
          </p:cNvSpPr>
          <p:nvPr/>
        </p:nvSpPr>
        <p:spPr bwMode="auto">
          <a:xfrm>
            <a:off x="2987675" y="4741863"/>
            <a:ext cx="24622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Relevant to the selected target endpoint profilers are highlighted</a:t>
            </a:r>
          </a:p>
        </p:txBody>
      </p:sp>
      <p:pic>
        <p:nvPicPr>
          <p:cNvPr id="11879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2" t="32904" r="18628" b="18159"/>
          <a:stretch>
            <a:fillRect/>
          </a:stretch>
        </p:blipFill>
        <p:spPr bwMode="auto">
          <a:xfrm>
            <a:off x="530225" y="3141663"/>
            <a:ext cx="13303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916238" y="1268413"/>
            <a:ext cx="698500" cy="431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D116FACF-CCC9-4FDC-8725-EC8C62AB28F7}" type="slidenum">
              <a:rPr lang="bg-BG" altLang="bg-BG" sz="1400"/>
              <a:pPr algn="r" eaLnBrk="1" hangingPunct="1"/>
              <a:t>89</a:t>
            </a:fld>
            <a:endParaRPr lang="bg-BG" altLang="bg-BG" sz="1400"/>
          </a:p>
        </p:txBody>
      </p:sp>
      <p:sp>
        <p:nvSpPr>
          <p:cNvPr id="119811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31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Category definition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812" name="TextBox 8"/>
          <p:cNvSpPr txBox="1">
            <a:spLocks noChangeArrowheads="1"/>
          </p:cNvSpPr>
          <p:nvPr/>
        </p:nvSpPr>
        <p:spPr bwMode="auto">
          <a:xfrm>
            <a:off x="107950" y="436563"/>
            <a:ext cx="23352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Alert performance (AP) </a:t>
            </a:r>
          </a:p>
        </p:txBody>
      </p:sp>
      <p:sp>
        <p:nvSpPr>
          <p:cNvPr id="4" name="Rectangle 3"/>
          <p:cNvSpPr/>
          <p:nvPr/>
        </p:nvSpPr>
        <p:spPr>
          <a:xfrm>
            <a:off x="34925" y="1304925"/>
            <a:ext cx="9288463" cy="2370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Alert performance is used to define how much relevant to a target endpoint an alert is. It reflects the alerts usability for category formation and is applicable for the alerts of the following profilers: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US-EPA New Chemical categories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respect to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Carcinogenicity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Biodeg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probability (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Biowin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respect to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Biodegradation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 binding alerts for skin sensitization by OASIS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respect to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Skin sensitization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DNA alerts for AMES, MN and CA by OASIS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respect to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AMES Mutagenicity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884363" y="5013325"/>
            <a:ext cx="5497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Calculation of AP could be implemented for each profiler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755650" y="1052513"/>
            <a:ext cx="7416800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OECD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European chemicals agency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US EPA 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Environment Canada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Health Canada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NITE Japan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NIES Japan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Danish EPA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UBA Germany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NICNAS Australia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DEWNA Australia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ISS Italy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19113" y="44450"/>
            <a:ext cx="8229600" cy="777875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GB" sz="4000" kern="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Main Government Donators</a:t>
            </a:r>
          </a:p>
        </p:txBody>
      </p:sp>
      <p:sp>
        <p:nvSpPr>
          <p:cNvPr id="3789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4F56119-F98D-4014-B3F6-B7A2F2F5B2E8}" type="slidenum">
              <a:rPr lang="bg-BG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9</a:t>
            </a:fld>
            <a:endParaRPr lang="bg-BG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69EA48AD-C5FD-4D0F-BFB4-A03394028DE7}" type="slidenum">
              <a:rPr lang="bg-BG" altLang="bg-BG" sz="1400"/>
              <a:pPr algn="r" eaLnBrk="1" hangingPunct="1"/>
              <a:t>90</a:t>
            </a:fld>
            <a:endParaRPr lang="bg-BG" altLang="bg-BG" sz="1400"/>
          </a:p>
        </p:txBody>
      </p:sp>
      <p:sp>
        <p:nvSpPr>
          <p:cNvPr id="120835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31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Category definition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836" name="TextBox 8"/>
          <p:cNvSpPr txBox="1">
            <a:spLocks noChangeArrowheads="1"/>
          </p:cNvSpPr>
          <p:nvPr/>
        </p:nvSpPr>
        <p:spPr bwMode="auto">
          <a:xfrm>
            <a:off x="107950" y="436563"/>
            <a:ext cx="50434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Alert performance (AP) – 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without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metabolic activation </a:t>
            </a:r>
          </a:p>
        </p:txBody>
      </p:sp>
      <p:grpSp>
        <p:nvGrpSpPr>
          <p:cNvPr id="120837" name="Group 12"/>
          <p:cNvGrpSpPr>
            <a:grpSpLocks/>
          </p:cNvGrpSpPr>
          <p:nvPr/>
        </p:nvGrpSpPr>
        <p:grpSpPr bwMode="auto">
          <a:xfrm>
            <a:off x="339725" y="1200150"/>
            <a:ext cx="7967663" cy="5397500"/>
            <a:chOff x="179388" y="984250"/>
            <a:chExt cx="8048625" cy="5540375"/>
          </a:xfrm>
        </p:grpSpPr>
        <p:grpSp>
          <p:nvGrpSpPr>
            <p:cNvPr id="120841" name="Group 2"/>
            <p:cNvGrpSpPr>
              <a:grpSpLocks/>
            </p:cNvGrpSpPr>
            <p:nvPr/>
          </p:nvGrpSpPr>
          <p:grpSpPr bwMode="auto">
            <a:xfrm>
              <a:off x="179388" y="984250"/>
              <a:ext cx="8048625" cy="5540375"/>
              <a:chOff x="179512" y="840953"/>
              <a:chExt cx="8048500" cy="5540375"/>
            </a:xfrm>
          </p:grpSpPr>
          <p:pic>
            <p:nvPicPr>
              <p:cNvPr id="120848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42" r="25401" b="4158"/>
              <a:stretch>
                <a:fillRect/>
              </a:stretch>
            </p:blipFill>
            <p:spPr bwMode="auto">
              <a:xfrm>
                <a:off x="179512" y="840953"/>
                <a:ext cx="8048500" cy="5540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3492562" y="840953"/>
                <a:ext cx="792181" cy="50026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cxnSp>
          <p:nvCxnSpPr>
            <p:cNvPr id="11" name="Straight Arrow Connector 10"/>
            <p:cNvCxnSpPr/>
            <p:nvPr/>
          </p:nvCxnSpPr>
          <p:spPr>
            <a:xfrm>
              <a:off x="5363928" y="4508907"/>
              <a:ext cx="0" cy="36012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843" name="TextBox 11"/>
            <p:cNvSpPr txBox="1">
              <a:spLocks noChangeArrowheads="1"/>
            </p:cNvSpPr>
            <p:nvPr/>
          </p:nvSpPr>
          <p:spPr bwMode="auto">
            <a:xfrm>
              <a:off x="3542143" y="4181246"/>
              <a:ext cx="4453666" cy="347543"/>
            </a:xfrm>
            <a:prstGeom prst="rect">
              <a:avLst/>
            </a:prstGeom>
            <a:solidFill>
              <a:schemeClr val="bg1">
                <a:alpha val="5294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 endpoint needs to be preliminary defined</a:t>
              </a:r>
            </a:p>
          </p:txBody>
        </p:sp>
        <p:pic>
          <p:nvPicPr>
            <p:cNvPr id="12084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2" t="32904" r="18628" b="18159"/>
            <a:stretch>
              <a:fillRect/>
            </a:stretch>
          </p:blipFill>
          <p:spPr bwMode="auto">
            <a:xfrm>
              <a:off x="349250" y="3273425"/>
              <a:ext cx="1506538" cy="73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45" name="TextBox 2"/>
            <p:cNvSpPr txBox="1">
              <a:spLocks noChangeArrowheads="1"/>
            </p:cNvSpPr>
            <p:nvPr/>
          </p:nvSpPr>
          <p:spPr bwMode="auto">
            <a:xfrm>
              <a:off x="3109678" y="5517232"/>
              <a:ext cx="319051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Relevancy of the profilers (suitable, plausible and unknown) to selected target endpoint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49373" y="5300854"/>
              <a:ext cx="2020575" cy="1080373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10" name="Straight Arrow Connector 9"/>
            <p:cNvCxnSpPr>
              <a:stCxn id="8" idx="3"/>
            </p:cNvCxnSpPr>
            <p:nvPr/>
          </p:nvCxnSpPr>
          <p:spPr>
            <a:xfrm>
              <a:off x="2369948" y="5841856"/>
              <a:ext cx="739274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838" name="TextBox 65"/>
          <p:cNvSpPr txBox="1">
            <a:spLocks noChangeArrowheads="1"/>
          </p:cNvSpPr>
          <p:nvPr/>
        </p:nvSpPr>
        <p:spPr bwMode="auto">
          <a:xfrm>
            <a:off x="107950" y="785813"/>
            <a:ext cx="6477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Calculation of AP for protein binding alert associated to Skin sensitization</a:t>
            </a:r>
          </a:p>
        </p:txBody>
      </p:sp>
      <p:sp>
        <p:nvSpPr>
          <p:cNvPr id="120839" name="TextBox 18"/>
          <p:cNvSpPr txBox="1">
            <a:spLocks noChangeArrowheads="1"/>
          </p:cNvSpPr>
          <p:nvPr/>
        </p:nvSpPr>
        <p:spPr bwMode="auto">
          <a:xfrm>
            <a:off x="7235825" y="709613"/>
            <a:ext cx="114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CAS 66-25-1</a:t>
            </a:r>
          </a:p>
        </p:txBody>
      </p:sp>
      <p:pic>
        <p:nvPicPr>
          <p:cNvPr id="120840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t="38068" r="16800" b="40367"/>
          <a:stretch>
            <a:fillRect/>
          </a:stretch>
        </p:blipFill>
        <p:spPr bwMode="auto">
          <a:xfrm>
            <a:off x="7288213" y="179388"/>
            <a:ext cx="1604962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D5B4CAD8-F6EB-4D87-883F-CB640C396333}" type="slidenum">
              <a:rPr lang="bg-BG" altLang="bg-BG" sz="1400"/>
              <a:pPr algn="r" eaLnBrk="1" hangingPunct="1"/>
              <a:t>91</a:t>
            </a:fld>
            <a:endParaRPr lang="bg-BG" altLang="bg-BG" sz="1400"/>
          </a:p>
        </p:txBody>
      </p:sp>
      <p:sp>
        <p:nvSpPr>
          <p:cNvPr id="121859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31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Category definition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860" name="TextBox 8"/>
          <p:cNvSpPr txBox="1">
            <a:spLocks noChangeArrowheads="1"/>
          </p:cNvSpPr>
          <p:nvPr/>
        </p:nvSpPr>
        <p:spPr bwMode="auto">
          <a:xfrm>
            <a:off x="107950" y="436563"/>
            <a:ext cx="50434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Alert performance (AP) – 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without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metabolic activation </a:t>
            </a:r>
          </a:p>
        </p:txBody>
      </p:sp>
      <p:grpSp>
        <p:nvGrpSpPr>
          <p:cNvPr id="121861" name="Group 7"/>
          <p:cNvGrpSpPr>
            <a:grpSpLocks/>
          </p:cNvGrpSpPr>
          <p:nvPr/>
        </p:nvGrpSpPr>
        <p:grpSpPr bwMode="auto">
          <a:xfrm>
            <a:off x="58738" y="1223963"/>
            <a:ext cx="8883650" cy="5084762"/>
            <a:chOff x="58738" y="1223517"/>
            <a:chExt cx="8883536" cy="5085803"/>
          </a:xfrm>
        </p:grpSpPr>
        <p:pic>
          <p:nvPicPr>
            <p:cNvPr id="121865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" y="1223517"/>
              <a:ext cx="8834324" cy="5085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al 1"/>
            <p:cNvSpPr/>
            <p:nvPr/>
          </p:nvSpPr>
          <p:spPr bwMode="auto">
            <a:xfrm>
              <a:off x="58738" y="1628412"/>
              <a:ext cx="481006" cy="50492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1042975" y="2007903"/>
              <a:ext cx="2665378" cy="49698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1868" name="TextBox 3"/>
            <p:cNvSpPr txBox="1">
              <a:spLocks noChangeArrowheads="1"/>
            </p:cNvSpPr>
            <p:nvPr/>
          </p:nvSpPr>
          <p:spPr bwMode="auto">
            <a:xfrm>
              <a:off x="1043608" y="1268760"/>
              <a:ext cx="2664296" cy="738812"/>
            </a:xfrm>
            <a:prstGeom prst="rect">
              <a:avLst/>
            </a:prstGeom>
            <a:solidFill>
              <a:schemeClr val="bg1">
                <a:alpha val="8117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Target’s protein binding alert and mechanism associated with skin sensitization </a:t>
              </a: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2124048" y="3765624"/>
              <a:ext cx="719129" cy="57638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1870" name="TextBox 6"/>
            <p:cNvSpPr txBox="1">
              <a:spLocks noChangeArrowheads="1"/>
            </p:cNvSpPr>
            <p:nvPr/>
          </p:nvSpPr>
          <p:spPr bwMode="auto">
            <a:xfrm>
              <a:off x="1156054" y="2924944"/>
              <a:ext cx="1751899" cy="523325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Alert performance section</a:t>
              </a:r>
            </a:p>
          </p:txBody>
        </p:sp>
        <p:cxnSp>
          <p:nvCxnSpPr>
            <p:cNvPr id="10" name="Straight Arrow Connector 9"/>
            <p:cNvCxnSpPr>
              <a:endCxn id="6" idx="0"/>
            </p:cNvCxnSpPr>
            <p:nvPr/>
          </p:nvCxnSpPr>
          <p:spPr bwMode="auto">
            <a:xfrm>
              <a:off x="2266922" y="3406776"/>
              <a:ext cx="217485" cy="35884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872" name="TextBox 30"/>
            <p:cNvSpPr txBox="1">
              <a:spLocks noChangeArrowheads="1"/>
            </p:cNvSpPr>
            <p:nvPr/>
          </p:nvSpPr>
          <p:spPr bwMode="auto">
            <a:xfrm>
              <a:off x="5364088" y="1268760"/>
              <a:ext cx="2663900" cy="738812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List with scales for skin sensitization (Positive/Negative; Strong/Weak/Non)</a:t>
              </a:r>
            </a:p>
          </p:txBody>
        </p:sp>
        <p:cxnSp>
          <p:nvCxnSpPr>
            <p:cNvPr id="104458" name="Straight Arrow Connector 104457"/>
            <p:cNvCxnSpPr/>
            <p:nvPr/>
          </p:nvCxnSpPr>
          <p:spPr bwMode="auto">
            <a:xfrm>
              <a:off x="6505492" y="1950741"/>
              <a:ext cx="160336" cy="496989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flipV="1">
              <a:off x="2843177" y="3932346"/>
              <a:ext cx="2520918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862" name="TextBox 65"/>
          <p:cNvSpPr txBox="1">
            <a:spLocks noChangeArrowheads="1"/>
          </p:cNvSpPr>
          <p:nvPr/>
        </p:nvSpPr>
        <p:spPr bwMode="auto">
          <a:xfrm>
            <a:off x="107950" y="785813"/>
            <a:ext cx="6477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Calculation of AP for protein binding alert associated to Skin sensitization</a:t>
            </a:r>
          </a:p>
        </p:txBody>
      </p:sp>
      <p:sp>
        <p:nvSpPr>
          <p:cNvPr id="121863" name="TextBox 23"/>
          <p:cNvSpPr txBox="1">
            <a:spLocks noChangeArrowheads="1"/>
          </p:cNvSpPr>
          <p:nvPr/>
        </p:nvSpPr>
        <p:spPr bwMode="auto">
          <a:xfrm>
            <a:off x="7235825" y="709613"/>
            <a:ext cx="114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CAS 66-25-1</a:t>
            </a:r>
          </a:p>
        </p:txBody>
      </p:sp>
      <p:pic>
        <p:nvPicPr>
          <p:cNvPr id="121864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t="38068" r="16800" b="40367"/>
          <a:stretch>
            <a:fillRect/>
          </a:stretch>
        </p:blipFill>
        <p:spPr bwMode="auto">
          <a:xfrm>
            <a:off x="7288213" y="179388"/>
            <a:ext cx="1604962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2" name="Group 27"/>
          <p:cNvGrpSpPr>
            <a:grpSpLocks/>
          </p:cNvGrpSpPr>
          <p:nvPr/>
        </p:nvGrpSpPr>
        <p:grpSpPr bwMode="auto">
          <a:xfrm>
            <a:off x="58738" y="1223963"/>
            <a:ext cx="8883650" cy="5084762"/>
            <a:chOff x="58738" y="1223517"/>
            <a:chExt cx="8883536" cy="5085803"/>
          </a:xfrm>
        </p:grpSpPr>
        <p:pic>
          <p:nvPicPr>
            <p:cNvPr id="122897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" y="1223517"/>
              <a:ext cx="8834324" cy="5085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Oval 29"/>
            <p:cNvSpPr/>
            <p:nvPr/>
          </p:nvSpPr>
          <p:spPr bwMode="auto">
            <a:xfrm>
              <a:off x="58738" y="1628412"/>
              <a:ext cx="481006" cy="50492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1042975" y="2007903"/>
              <a:ext cx="2665378" cy="49698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900" name="TextBox 3"/>
            <p:cNvSpPr txBox="1">
              <a:spLocks noChangeArrowheads="1"/>
            </p:cNvSpPr>
            <p:nvPr/>
          </p:nvSpPr>
          <p:spPr bwMode="auto">
            <a:xfrm>
              <a:off x="1043608" y="1268760"/>
              <a:ext cx="2664296" cy="738812"/>
            </a:xfrm>
            <a:prstGeom prst="rect">
              <a:avLst/>
            </a:prstGeom>
            <a:solidFill>
              <a:schemeClr val="bg1">
                <a:alpha val="8196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Target’s protein binding alert and mechanism associated with skin sensitization </a:t>
              </a: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2124048" y="3765624"/>
              <a:ext cx="719129" cy="57638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902" name="TextBox 6"/>
            <p:cNvSpPr txBox="1">
              <a:spLocks noChangeArrowheads="1"/>
            </p:cNvSpPr>
            <p:nvPr/>
          </p:nvSpPr>
          <p:spPr bwMode="auto">
            <a:xfrm>
              <a:off x="1156054" y="2924944"/>
              <a:ext cx="1751899" cy="523325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Alert performance section</a:t>
              </a:r>
            </a:p>
          </p:txBody>
        </p:sp>
        <p:cxnSp>
          <p:nvCxnSpPr>
            <p:cNvPr id="35" name="Straight Arrow Connector 34"/>
            <p:cNvCxnSpPr>
              <a:endCxn id="33" idx="0"/>
            </p:cNvCxnSpPr>
            <p:nvPr/>
          </p:nvCxnSpPr>
          <p:spPr bwMode="auto">
            <a:xfrm>
              <a:off x="2266922" y="3406776"/>
              <a:ext cx="217485" cy="35884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904" name="TextBox 30"/>
            <p:cNvSpPr txBox="1">
              <a:spLocks noChangeArrowheads="1"/>
            </p:cNvSpPr>
            <p:nvPr/>
          </p:nvSpPr>
          <p:spPr bwMode="auto">
            <a:xfrm>
              <a:off x="5364088" y="1268760"/>
              <a:ext cx="2663900" cy="738812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List with scales for skin sensitization (Positive/Negative; Strong/Weak/Non)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>
              <a:off x="6505492" y="1950741"/>
              <a:ext cx="160336" cy="496989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2843177" y="3932346"/>
              <a:ext cx="2520918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883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662BE0BF-2303-4D8A-8847-03128152F9F7}" type="slidenum">
              <a:rPr lang="bg-BG" altLang="bg-BG" sz="1400"/>
              <a:pPr algn="r" eaLnBrk="1" hangingPunct="1"/>
              <a:t>92</a:t>
            </a:fld>
            <a:endParaRPr lang="bg-BG" altLang="bg-BG" sz="1400"/>
          </a:p>
        </p:txBody>
      </p:sp>
      <p:sp>
        <p:nvSpPr>
          <p:cNvPr id="122884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31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Category definition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885" name="TextBox 8"/>
          <p:cNvSpPr txBox="1">
            <a:spLocks noChangeArrowheads="1"/>
          </p:cNvSpPr>
          <p:nvPr/>
        </p:nvSpPr>
        <p:spPr bwMode="auto">
          <a:xfrm>
            <a:off x="107950" y="436563"/>
            <a:ext cx="50434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Alert performance (AP) – 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without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metabolic activation 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7308850" y="4802188"/>
            <a:ext cx="719138" cy="5762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10" name="Straight Arrow Connector 9"/>
          <p:cNvCxnSpPr>
            <a:endCxn id="6" idx="0"/>
          </p:cNvCxnSpPr>
          <p:nvPr/>
        </p:nvCxnSpPr>
        <p:spPr bwMode="auto">
          <a:xfrm>
            <a:off x="7451725" y="4441825"/>
            <a:ext cx="217488" cy="36036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88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4362450"/>
            <a:ext cx="27924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9" name="TextBox 104475"/>
          <p:cNvSpPr txBox="1">
            <a:spLocks noChangeArrowheads="1"/>
          </p:cNvSpPr>
          <p:nvPr/>
        </p:nvSpPr>
        <p:spPr bwMode="auto">
          <a:xfrm>
            <a:off x="2317750" y="5649913"/>
            <a:ext cx="2254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Calculated AP using scale Positive/Negative </a:t>
            </a:r>
          </a:p>
        </p:txBody>
      </p:sp>
      <p:sp>
        <p:nvSpPr>
          <p:cNvPr id="104477" name="Rectangle 104476"/>
          <p:cNvSpPr/>
          <p:nvPr/>
        </p:nvSpPr>
        <p:spPr bwMode="auto">
          <a:xfrm>
            <a:off x="2087563" y="4362450"/>
            <a:ext cx="2773362" cy="1296988"/>
          </a:xfrm>
          <a:prstGeom prst="rect">
            <a:avLst/>
          </a:prstGeom>
          <a:noFill/>
          <a:ln w="349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12289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4362450"/>
            <a:ext cx="2532063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92" name="TextBox 62"/>
          <p:cNvSpPr txBox="1">
            <a:spLocks noChangeArrowheads="1"/>
          </p:cNvSpPr>
          <p:nvPr/>
        </p:nvSpPr>
        <p:spPr bwMode="auto">
          <a:xfrm>
            <a:off x="5702300" y="5657850"/>
            <a:ext cx="22542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Calculated AP using scale Strong/Weak/Non </a:t>
            </a:r>
          </a:p>
        </p:txBody>
      </p:sp>
      <p:sp>
        <p:nvSpPr>
          <p:cNvPr id="64" name="Rectangle 63"/>
          <p:cNvSpPr/>
          <p:nvPr/>
        </p:nvSpPr>
        <p:spPr bwMode="auto">
          <a:xfrm>
            <a:off x="5502275" y="4349750"/>
            <a:ext cx="2525713" cy="1295400"/>
          </a:xfrm>
          <a:prstGeom prst="rect">
            <a:avLst/>
          </a:prstGeom>
          <a:noFill/>
          <a:ln w="3492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22894" name="TextBox 65"/>
          <p:cNvSpPr txBox="1">
            <a:spLocks noChangeArrowheads="1"/>
          </p:cNvSpPr>
          <p:nvPr/>
        </p:nvSpPr>
        <p:spPr bwMode="auto">
          <a:xfrm>
            <a:off x="107950" y="785813"/>
            <a:ext cx="6477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Calculation of AP for protein binding alert associated to Skin sensitization</a:t>
            </a:r>
          </a:p>
        </p:txBody>
      </p:sp>
      <p:sp>
        <p:nvSpPr>
          <p:cNvPr id="122895" name="TextBox 27"/>
          <p:cNvSpPr txBox="1">
            <a:spLocks noChangeArrowheads="1"/>
          </p:cNvSpPr>
          <p:nvPr/>
        </p:nvSpPr>
        <p:spPr bwMode="auto">
          <a:xfrm>
            <a:off x="7235825" y="709613"/>
            <a:ext cx="114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CAS 66-25-1</a:t>
            </a:r>
          </a:p>
        </p:txBody>
      </p:sp>
      <p:pic>
        <p:nvPicPr>
          <p:cNvPr id="122896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t="38068" r="16800" b="40367"/>
          <a:stretch>
            <a:fillRect/>
          </a:stretch>
        </p:blipFill>
        <p:spPr bwMode="auto">
          <a:xfrm>
            <a:off x="7288213" y="179388"/>
            <a:ext cx="1604962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352550"/>
            <a:ext cx="8942387" cy="466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514F2B9-29EE-4F62-AA72-0F9AE1AEFD69}" type="slidenum">
              <a:rPr lang="bg-BG" altLang="bg-BG" sz="1400"/>
              <a:pPr algn="r" eaLnBrk="1" hangingPunct="1"/>
              <a:t>93</a:t>
            </a:fld>
            <a:endParaRPr lang="bg-BG" altLang="bg-BG" sz="1400"/>
          </a:p>
        </p:txBody>
      </p:sp>
      <p:sp>
        <p:nvSpPr>
          <p:cNvPr id="123908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31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Category definition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909" name="TextBox 8"/>
          <p:cNvSpPr txBox="1">
            <a:spLocks noChangeArrowheads="1"/>
          </p:cNvSpPr>
          <p:nvPr/>
        </p:nvSpPr>
        <p:spPr bwMode="auto">
          <a:xfrm>
            <a:off x="107950" y="436563"/>
            <a:ext cx="4757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Alert performance (AP) – 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metabolic activation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5288" y="1700213"/>
            <a:ext cx="647700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23911" name="TextBox 10"/>
          <p:cNvSpPr txBox="1">
            <a:spLocks noChangeArrowheads="1"/>
          </p:cNvSpPr>
          <p:nvPr/>
        </p:nvSpPr>
        <p:spPr bwMode="auto">
          <a:xfrm>
            <a:off x="3779838" y="2571750"/>
            <a:ext cx="3060700" cy="523875"/>
          </a:xfrm>
          <a:prstGeom prst="rect">
            <a:avLst/>
          </a:prstGeom>
          <a:solidFill>
            <a:schemeClr val="bg1">
              <a:alpha val="7882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Metabolism simulators highlighted by relevancy to selected target endpoint</a:t>
            </a:r>
          </a:p>
        </p:txBody>
      </p:sp>
      <p:sp>
        <p:nvSpPr>
          <p:cNvPr id="123912" name="TextBox 11"/>
          <p:cNvSpPr txBox="1">
            <a:spLocks noChangeArrowheads="1"/>
          </p:cNvSpPr>
          <p:nvPr/>
        </p:nvSpPr>
        <p:spPr bwMode="auto">
          <a:xfrm>
            <a:off x="107950" y="858838"/>
            <a:ext cx="6477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Calculation of AP for protein binding alert associated to Skin sensitization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100388" y="2997200"/>
            <a:ext cx="750887" cy="23971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643438" y="4652963"/>
            <a:ext cx="36036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915" name="Rectangle 14"/>
          <p:cNvSpPr>
            <a:spLocks noChangeArrowheads="1"/>
          </p:cNvSpPr>
          <p:nvPr/>
        </p:nvSpPr>
        <p:spPr bwMode="auto">
          <a:xfrm>
            <a:off x="5002213" y="4468813"/>
            <a:ext cx="15859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endpoint</a:t>
            </a:r>
          </a:p>
        </p:txBody>
      </p:sp>
      <p:sp>
        <p:nvSpPr>
          <p:cNvPr id="123916" name="TextBox 11"/>
          <p:cNvSpPr txBox="1">
            <a:spLocks noChangeArrowheads="1"/>
          </p:cNvSpPr>
          <p:nvPr/>
        </p:nvSpPr>
        <p:spPr bwMode="auto">
          <a:xfrm>
            <a:off x="7026275" y="709613"/>
            <a:ext cx="114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CAS 56-18-8</a:t>
            </a:r>
          </a:p>
        </p:txBody>
      </p:sp>
      <p:pic>
        <p:nvPicPr>
          <p:cNvPr id="123917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41934" r="8002" b="43600"/>
          <a:stretch>
            <a:fillRect/>
          </a:stretch>
        </p:blipFill>
        <p:spPr bwMode="auto">
          <a:xfrm>
            <a:off x="7100888" y="277813"/>
            <a:ext cx="19526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1E199F69-A175-4B7A-981F-5217241078F1}" type="slidenum">
              <a:rPr lang="bg-BG" altLang="bg-BG" sz="1400"/>
              <a:pPr algn="r" eaLnBrk="1" hangingPunct="1"/>
              <a:t>94</a:t>
            </a:fld>
            <a:endParaRPr lang="bg-BG" altLang="bg-BG" sz="1400"/>
          </a:p>
        </p:txBody>
      </p:sp>
      <p:sp>
        <p:nvSpPr>
          <p:cNvPr id="124931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31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Category definition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932" name="TextBox 8"/>
          <p:cNvSpPr txBox="1">
            <a:spLocks noChangeArrowheads="1"/>
          </p:cNvSpPr>
          <p:nvPr/>
        </p:nvSpPr>
        <p:spPr bwMode="auto">
          <a:xfrm>
            <a:off x="107950" y="436563"/>
            <a:ext cx="4757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Alert performance (AP) – 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metabolic activation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5288" y="1700213"/>
            <a:ext cx="647700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643438" y="4652963"/>
            <a:ext cx="36036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93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" r="2309" b="2"/>
          <a:stretch>
            <a:fillRect/>
          </a:stretch>
        </p:blipFill>
        <p:spPr bwMode="auto">
          <a:xfrm>
            <a:off x="3684588" y="2173288"/>
            <a:ext cx="2687637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92275" y="3716338"/>
            <a:ext cx="863600" cy="1444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4" name="Straight Arrow Connector 3"/>
          <p:cNvCxnSpPr>
            <a:stCxn id="2" idx="3"/>
          </p:cNvCxnSpPr>
          <p:nvPr/>
        </p:nvCxnSpPr>
        <p:spPr>
          <a:xfrm>
            <a:off x="2555875" y="3789363"/>
            <a:ext cx="1128713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938" name="TextBox 11"/>
          <p:cNvSpPr txBox="1">
            <a:spLocks noChangeArrowheads="1"/>
          </p:cNvSpPr>
          <p:nvPr/>
        </p:nvSpPr>
        <p:spPr bwMode="auto">
          <a:xfrm>
            <a:off x="107950" y="858838"/>
            <a:ext cx="6477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Calculation of AP for protein binding alert associated to Skin sensitization</a:t>
            </a:r>
          </a:p>
        </p:txBody>
      </p:sp>
      <p:sp>
        <p:nvSpPr>
          <p:cNvPr id="124939" name="TextBox 17"/>
          <p:cNvSpPr txBox="1">
            <a:spLocks noChangeArrowheads="1"/>
          </p:cNvSpPr>
          <p:nvPr/>
        </p:nvSpPr>
        <p:spPr bwMode="auto">
          <a:xfrm>
            <a:off x="7026275" y="709613"/>
            <a:ext cx="114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CAS 56-18-8</a:t>
            </a:r>
          </a:p>
        </p:txBody>
      </p:sp>
      <p:pic>
        <p:nvPicPr>
          <p:cNvPr id="12494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41934" r="8002" b="43600"/>
          <a:stretch>
            <a:fillRect/>
          </a:stretch>
        </p:blipFill>
        <p:spPr bwMode="auto">
          <a:xfrm>
            <a:off x="7100888" y="277813"/>
            <a:ext cx="19526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4941" name="Group 5"/>
          <p:cNvGrpSpPr>
            <a:grpSpLocks/>
          </p:cNvGrpSpPr>
          <p:nvPr/>
        </p:nvGrpSpPr>
        <p:grpSpPr bwMode="auto">
          <a:xfrm>
            <a:off x="144463" y="1352550"/>
            <a:ext cx="8942387" cy="4668838"/>
            <a:chOff x="144463" y="1352550"/>
            <a:chExt cx="8942387" cy="4668838"/>
          </a:xfrm>
        </p:grpSpPr>
        <p:pic>
          <p:nvPicPr>
            <p:cNvPr id="12494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63" y="1352550"/>
              <a:ext cx="8942387" cy="466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4947" name="Group 4"/>
            <p:cNvGrpSpPr>
              <a:grpSpLocks/>
            </p:cNvGrpSpPr>
            <p:nvPr/>
          </p:nvGrpSpPr>
          <p:grpSpPr bwMode="auto">
            <a:xfrm>
              <a:off x="3491880" y="2060848"/>
              <a:ext cx="3240360" cy="3829348"/>
              <a:chOff x="3563889" y="2060848"/>
              <a:chExt cx="3240360" cy="3829348"/>
            </a:xfrm>
          </p:grpSpPr>
          <p:pic>
            <p:nvPicPr>
              <p:cNvPr id="124948" name="Picture 1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3889" y="2060848"/>
                <a:ext cx="3240360" cy="3829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4949" name="TextBox 4"/>
              <p:cNvSpPr txBox="1">
                <a:spLocks noChangeArrowheads="1"/>
              </p:cNvSpPr>
              <p:nvPr/>
            </p:nvSpPr>
            <p:spPr bwMode="auto">
              <a:xfrm>
                <a:off x="3684588" y="2060848"/>
                <a:ext cx="2972147" cy="307975"/>
              </a:xfrm>
              <a:prstGeom prst="rect">
                <a:avLst/>
              </a:prstGeom>
              <a:solidFill>
                <a:schemeClr val="bg1">
                  <a:alpha val="7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List with generated metabolites</a:t>
                </a: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3564509" y="4508500"/>
                <a:ext cx="3240088" cy="79216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124942" name="TextBox 8"/>
          <p:cNvSpPr txBox="1">
            <a:spLocks noChangeArrowheads="1"/>
          </p:cNvSpPr>
          <p:nvPr/>
        </p:nvSpPr>
        <p:spPr bwMode="auto">
          <a:xfrm>
            <a:off x="6751638" y="3311525"/>
            <a:ext cx="24114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 is calculated based on activated metabolites found in the package Parent &amp; metabolites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692275" y="3716338"/>
            <a:ext cx="863600" cy="1444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29" name="Straight Arrow Connector 28"/>
          <p:cNvCxnSpPr>
            <a:stCxn id="28" idx="3"/>
          </p:cNvCxnSpPr>
          <p:nvPr/>
        </p:nvCxnSpPr>
        <p:spPr>
          <a:xfrm>
            <a:off x="2555875" y="3789363"/>
            <a:ext cx="936625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732588" y="4076700"/>
            <a:ext cx="719137" cy="576263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8DAA1108-E3C8-4C2D-8E7E-71907DE5AD1A}" type="slidenum">
              <a:rPr lang="bg-BG" altLang="bg-BG" sz="1400"/>
              <a:pPr algn="r" eaLnBrk="1" hangingPunct="1"/>
              <a:t>95</a:t>
            </a:fld>
            <a:endParaRPr lang="bg-BG" altLang="bg-BG" sz="1400"/>
          </a:p>
        </p:txBody>
      </p:sp>
      <p:sp>
        <p:nvSpPr>
          <p:cNvPr id="125955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31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Category definition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956" name="TextBox 8"/>
          <p:cNvSpPr txBox="1">
            <a:spLocks noChangeArrowheads="1"/>
          </p:cNvSpPr>
          <p:nvPr/>
        </p:nvSpPr>
        <p:spPr bwMode="auto">
          <a:xfrm>
            <a:off x="107950" y="436563"/>
            <a:ext cx="4757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Alert performance (AP) – 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metabolic activation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5288" y="1700213"/>
            <a:ext cx="647700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643438" y="4652963"/>
            <a:ext cx="36036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95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" r="2309" b="2"/>
          <a:stretch>
            <a:fillRect/>
          </a:stretch>
        </p:blipFill>
        <p:spPr bwMode="auto">
          <a:xfrm>
            <a:off x="3684588" y="2173288"/>
            <a:ext cx="2687637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92275" y="3716338"/>
            <a:ext cx="863600" cy="1444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4" name="Straight Arrow Connector 3"/>
          <p:cNvCxnSpPr>
            <a:stCxn id="2" idx="3"/>
          </p:cNvCxnSpPr>
          <p:nvPr/>
        </p:nvCxnSpPr>
        <p:spPr>
          <a:xfrm>
            <a:off x="2555875" y="3789363"/>
            <a:ext cx="1128713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962" name="TextBox 11"/>
          <p:cNvSpPr txBox="1">
            <a:spLocks noChangeArrowheads="1"/>
          </p:cNvSpPr>
          <p:nvPr/>
        </p:nvSpPr>
        <p:spPr bwMode="auto">
          <a:xfrm>
            <a:off x="107950" y="858838"/>
            <a:ext cx="6477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Calculation of AP for protein binding alert associated to Skin sensitization</a:t>
            </a:r>
          </a:p>
        </p:txBody>
      </p:sp>
      <p:sp>
        <p:nvSpPr>
          <p:cNvPr id="125963" name="TextBox 17"/>
          <p:cNvSpPr txBox="1">
            <a:spLocks noChangeArrowheads="1"/>
          </p:cNvSpPr>
          <p:nvPr/>
        </p:nvSpPr>
        <p:spPr bwMode="auto">
          <a:xfrm>
            <a:off x="7026275" y="709613"/>
            <a:ext cx="114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CAS 56-18-8</a:t>
            </a:r>
          </a:p>
        </p:txBody>
      </p:sp>
      <p:pic>
        <p:nvPicPr>
          <p:cNvPr id="12596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41934" r="8002" b="43600"/>
          <a:stretch>
            <a:fillRect/>
          </a:stretch>
        </p:blipFill>
        <p:spPr bwMode="auto">
          <a:xfrm>
            <a:off x="7100888" y="277813"/>
            <a:ext cx="19526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5965" name="Group 5"/>
          <p:cNvGrpSpPr>
            <a:grpSpLocks/>
          </p:cNvGrpSpPr>
          <p:nvPr/>
        </p:nvGrpSpPr>
        <p:grpSpPr bwMode="auto">
          <a:xfrm>
            <a:off x="144463" y="1352550"/>
            <a:ext cx="8942387" cy="4668838"/>
            <a:chOff x="144463" y="1352550"/>
            <a:chExt cx="8942387" cy="4668838"/>
          </a:xfrm>
        </p:grpSpPr>
        <p:pic>
          <p:nvPicPr>
            <p:cNvPr id="12597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63" y="1352550"/>
              <a:ext cx="8942387" cy="466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5973" name="Group 4"/>
            <p:cNvGrpSpPr>
              <a:grpSpLocks/>
            </p:cNvGrpSpPr>
            <p:nvPr/>
          </p:nvGrpSpPr>
          <p:grpSpPr bwMode="auto">
            <a:xfrm>
              <a:off x="3491880" y="2060848"/>
              <a:ext cx="3240360" cy="3829348"/>
              <a:chOff x="3563889" y="2060848"/>
              <a:chExt cx="3240360" cy="3829348"/>
            </a:xfrm>
          </p:grpSpPr>
          <p:pic>
            <p:nvPicPr>
              <p:cNvPr id="125974" name="Picture 1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3889" y="2060848"/>
                <a:ext cx="3240360" cy="3829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5975" name="TextBox 4"/>
              <p:cNvSpPr txBox="1">
                <a:spLocks noChangeArrowheads="1"/>
              </p:cNvSpPr>
              <p:nvPr/>
            </p:nvSpPr>
            <p:spPr bwMode="auto">
              <a:xfrm>
                <a:off x="3684588" y="2060848"/>
                <a:ext cx="2972147" cy="307975"/>
              </a:xfrm>
              <a:prstGeom prst="rect">
                <a:avLst/>
              </a:prstGeom>
              <a:solidFill>
                <a:schemeClr val="bg1">
                  <a:alpha val="7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List with generated metabolites</a:t>
                </a: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3564509" y="4508500"/>
                <a:ext cx="3240088" cy="79216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pic>
        <p:nvPicPr>
          <p:cNvPr id="125966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2768600"/>
            <a:ext cx="19812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6510338" y="4868863"/>
            <a:ext cx="582612" cy="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968" name="TextBox 4"/>
          <p:cNvSpPr txBox="1">
            <a:spLocks noChangeArrowheads="1"/>
          </p:cNvSpPr>
          <p:nvPr/>
        </p:nvSpPr>
        <p:spPr bwMode="auto">
          <a:xfrm>
            <a:off x="7083425" y="2060575"/>
            <a:ext cx="1981200" cy="646113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 binding alert found in the package Parent &amp; metabolites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8074025" y="2636838"/>
            <a:ext cx="98425" cy="4318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692275" y="3716338"/>
            <a:ext cx="863600" cy="1444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33" name="Straight Arrow Connector 32"/>
          <p:cNvCxnSpPr>
            <a:stCxn id="32" idx="3"/>
          </p:cNvCxnSpPr>
          <p:nvPr/>
        </p:nvCxnSpPr>
        <p:spPr>
          <a:xfrm>
            <a:off x="2555875" y="3789363"/>
            <a:ext cx="936625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352550"/>
            <a:ext cx="8942387" cy="466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7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060575"/>
            <a:ext cx="3240088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0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6F2EAF4-24A7-453A-8F7A-B329F2DB7B84}" type="slidenum">
              <a:rPr lang="bg-BG" altLang="bg-BG" sz="1400"/>
              <a:pPr algn="r" eaLnBrk="1" hangingPunct="1"/>
              <a:t>96</a:t>
            </a:fld>
            <a:endParaRPr lang="bg-BG" altLang="bg-BG" sz="1400"/>
          </a:p>
        </p:txBody>
      </p:sp>
      <p:sp>
        <p:nvSpPr>
          <p:cNvPr id="126981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31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Category definition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982" name="TextBox 8"/>
          <p:cNvSpPr txBox="1">
            <a:spLocks noChangeArrowheads="1"/>
          </p:cNvSpPr>
          <p:nvPr/>
        </p:nvSpPr>
        <p:spPr bwMode="auto">
          <a:xfrm>
            <a:off x="107950" y="436563"/>
            <a:ext cx="4757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Alert performance (AP) – 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metabolic activation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5288" y="1700213"/>
            <a:ext cx="647700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12698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422650"/>
            <a:ext cx="2054225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92275" y="3716338"/>
            <a:ext cx="863600" cy="1444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26986" name="TextBox 20"/>
          <p:cNvSpPr txBox="1">
            <a:spLocks noChangeArrowheads="1"/>
          </p:cNvSpPr>
          <p:nvPr/>
        </p:nvSpPr>
        <p:spPr bwMode="auto">
          <a:xfrm>
            <a:off x="6804025" y="3189288"/>
            <a:ext cx="2324100" cy="6000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300" b="1">
                <a:latin typeface="Times New Roman" panose="02020603050405020304" pitchFamily="18" charset="0"/>
                <a:cs typeface="Times New Roman" panose="02020603050405020304" pitchFamily="18" charset="0"/>
              </a:rPr>
              <a:t>List with scales for skin sensitization (Positive/Negative; Strong/Weak/Non)</a:t>
            </a:r>
          </a:p>
        </p:txBody>
      </p:sp>
      <p:sp>
        <p:nvSpPr>
          <p:cNvPr id="126987" name="TextBox 11"/>
          <p:cNvSpPr txBox="1">
            <a:spLocks noChangeArrowheads="1"/>
          </p:cNvSpPr>
          <p:nvPr/>
        </p:nvSpPr>
        <p:spPr bwMode="auto">
          <a:xfrm>
            <a:off x="107950" y="858838"/>
            <a:ext cx="6477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Calculation of AP for protein binding alert associated to Skin sensitization</a:t>
            </a:r>
          </a:p>
        </p:txBody>
      </p:sp>
      <p:sp>
        <p:nvSpPr>
          <p:cNvPr id="126988" name="TextBox 17"/>
          <p:cNvSpPr txBox="1">
            <a:spLocks noChangeArrowheads="1"/>
          </p:cNvSpPr>
          <p:nvPr/>
        </p:nvSpPr>
        <p:spPr bwMode="auto">
          <a:xfrm>
            <a:off x="7026275" y="709613"/>
            <a:ext cx="114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CAS 56-18-8</a:t>
            </a:r>
          </a:p>
        </p:txBody>
      </p:sp>
      <p:pic>
        <p:nvPicPr>
          <p:cNvPr id="126989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41934" r="8002" b="43600"/>
          <a:stretch>
            <a:fillRect/>
          </a:stretch>
        </p:blipFill>
        <p:spPr bwMode="auto">
          <a:xfrm>
            <a:off x="7100888" y="277813"/>
            <a:ext cx="19526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90" name="TextBox 4"/>
          <p:cNvSpPr txBox="1">
            <a:spLocks noChangeArrowheads="1"/>
          </p:cNvSpPr>
          <p:nvPr/>
        </p:nvSpPr>
        <p:spPr bwMode="auto">
          <a:xfrm>
            <a:off x="3684588" y="2060575"/>
            <a:ext cx="2687637" cy="3079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List with generated metabolites</a:t>
            </a:r>
          </a:p>
        </p:txBody>
      </p:sp>
      <p:cxnSp>
        <p:nvCxnSpPr>
          <p:cNvPr id="4" name="Straight Arrow Connector 3"/>
          <p:cNvCxnSpPr>
            <a:stCxn id="2" idx="3"/>
          </p:cNvCxnSpPr>
          <p:nvPr/>
        </p:nvCxnSpPr>
        <p:spPr>
          <a:xfrm>
            <a:off x="2555875" y="3789363"/>
            <a:ext cx="936625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492500" y="5157788"/>
            <a:ext cx="863600" cy="7318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356100" y="5300663"/>
            <a:ext cx="2592388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352550"/>
            <a:ext cx="8942387" cy="466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060575"/>
            <a:ext cx="3240088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4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4BEAA61A-5EDB-4F18-861E-6C5D90500885}" type="slidenum">
              <a:rPr lang="bg-BG" altLang="bg-BG" sz="1400"/>
              <a:pPr algn="r" eaLnBrk="1" hangingPunct="1"/>
              <a:t>97</a:t>
            </a:fld>
            <a:endParaRPr lang="bg-BG" altLang="bg-BG" sz="1400"/>
          </a:p>
        </p:txBody>
      </p:sp>
      <p:sp>
        <p:nvSpPr>
          <p:cNvPr id="128005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31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Category definition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006" name="TextBox 8"/>
          <p:cNvSpPr txBox="1">
            <a:spLocks noChangeArrowheads="1"/>
          </p:cNvSpPr>
          <p:nvPr/>
        </p:nvSpPr>
        <p:spPr bwMode="auto">
          <a:xfrm>
            <a:off x="107950" y="436563"/>
            <a:ext cx="4757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Alert performance (AP) – 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metabolic activation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5288" y="1700213"/>
            <a:ext cx="647700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12800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422650"/>
            <a:ext cx="2054225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92275" y="3716338"/>
            <a:ext cx="863600" cy="1444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28010" name="TextBox 20"/>
          <p:cNvSpPr txBox="1">
            <a:spLocks noChangeArrowheads="1"/>
          </p:cNvSpPr>
          <p:nvPr/>
        </p:nvSpPr>
        <p:spPr bwMode="auto">
          <a:xfrm>
            <a:off x="6804025" y="3189288"/>
            <a:ext cx="2324100" cy="6000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300" b="1">
                <a:latin typeface="Times New Roman" panose="02020603050405020304" pitchFamily="18" charset="0"/>
                <a:cs typeface="Times New Roman" panose="02020603050405020304" pitchFamily="18" charset="0"/>
              </a:rPr>
              <a:t>List with scales for skin sensitization (Positive/Negative; Strong/Weak/Non)</a:t>
            </a:r>
          </a:p>
        </p:txBody>
      </p:sp>
      <p:sp>
        <p:nvSpPr>
          <p:cNvPr id="128011" name="TextBox 11"/>
          <p:cNvSpPr txBox="1">
            <a:spLocks noChangeArrowheads="1"/>
          </p:cNvSpPr>
          <p:nvPr/>
        </p:nvSpPr>
        <p:spPr bwMode="auto">
          <a:xfrm>
            <a:off x="107950" y="858838"/>
            <a:ext cx="6477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Calculation of AP for protein binding alert associated to Skin sensitization</a:t>
            </a:r>
          </a:p>
        </p:txBody>
      </p:sp>
      <p:sp>
        <p:nvSpPr>
          <p:cNvPr id="128012" name="TextBox 17"/>
          <p:cNvSpPr txBox="1">
            <a:spLocks noChangeArrowheads="1"/>
          </p:cNvSpPr>
          <p:nvPr/>
        </p:nvSpPr>
        <p:spPr bwMode="auto">
          <a:xfrm>
            <a:off x="7026275" y="709613"/>
            <a:ext cx="114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CAS 56-18-8</a:t>
            </a:r>
          </a:p>
        </p:txBody>
      </p:sp>
      <p:pic>
        <p:nvPicPr>
          <p:cNvPr id="128013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41934" r="8002" b="43600"/>
          <a:stretch>
            <a:fillRect/>
          </a:stretch>
        </p:blipFill>
        <p:spPr bwMode="auto">
          <a:xfrm>
            <a:off x="7100888" y="277813"/>
            <a:ext cx="19526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14" name="TextBox 4"/>
          <p:cNvSpPr txBox="1">
            <a:spLocks noChangeArrowheads="1"/>
          </p:cNvSpPr>
          <p:nvPr/>
        </p:nvSpPr>
        <p:spPr bwMode="auto">
          <a:xfrm>
            <a:off x="3684588" y="2060575"/>
            <a:ext cx="2687637" cy="3079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List with generated metabolites</a:t>
            </a:r>
          </a:p>
        </p:txBody>
      </p:sp>
      <p:cxnSp>
        <p:nvCxnSpPr>
          <p:cNvPr id="4" name="Straight Arrow Connector 3"/>
          <p:cNvCxnSpPr>
            <a:stCxn id="2" idx="3"/>
          </p:cNvCxnSpPr>
          <p:nvPr/>
        </p:nvCxnSpPr>
        <p:spPr>
          <a:xfrm>
            <a:off x="2555875" y="3789363"/>
            <a:ext cx="936625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492500" y="5157788"/>
            <a:ext cx="863600" cy="7318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356100" y="5300663"/>
            <a:ext cx="2592388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0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8" y="4292600"/>
            <a:ext cx="2697162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292600"/>
            <a:ext cx="252095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20" name="TextBox 16"/>
          <p:cNvSpPr txBox="1">
            <a:spLocks noChangeArrowheads="1"/>
          </p:cNvSpPr>
          <p:nvPr/>
        </p:nvSpPr>
        <p:spPr bwMode="auto">
          <a:xfrm>
            <a:off x="2268538" y="5516563"/>
            <a:ext cx="2254250" cy="585787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Calculated AP using scale Positive/Negative </a:t>
            </a:r>
          </a:p>
        </p:txBody>
      </p:sp>
      <p:sp>
        <p:nvSpPr>
          <p:cNvPr id="128021" name="TextBox 18"/>
          <p:cNvSpPr txBox="1">
            <a:spLocks noChangeArrowheads="1"/>
          </p:cNvSpPr>
          <p:nvPr/>
        </p:nvSpPr>
        <p:spPr bwMode="auto">
          <a:xfrm>
            <a:off x="5700713" y="5580063"/>
            <a:ext cx="2255837" cy="585787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Calculated AP using scale Strong/Weak/Non </a:t>
            </a:r>
          </a:p>
        </p:txBody>
      </p:sp>
      <p:sp>
        <p:nvSpPr>
          <p:cNvPr id="5" name="Rectangle 4"/>
          <p:cNvSpPr/>
          <p:nvPr/>
        </p:nvSpPr>
        <p:spPr>
          <a:xfrm>
            <a:off x="2124075" y="4292600"/>
            <a:ext cx="2701925" cy="1252538"/>
          </a:xfrm>
          <a:prstGeom prst="rect">
            <a:avLst/>
          </a:prstGeom>
          <a:noFill/>
          <a:ln w="349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05450" y="4292600"/>
            <a:ext cx="2524125" cy="1287463"/>
          </a:xfrm>
          <a:prstGeom prst="rect">
            <a:avLst/>
          </a:prstGeom>
          <a:noFill/>
          <a:ln w="3492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D08CAB7-DF6E-4628-BD97-97006AF985A6}" type="slidenum">
              <a:rPr lang="bg-BG" altLang="bg-BG" sz="1400"/>
              <a:pPr algn="r" eaLnBrk="1" hangingPunct="1"/>
              <a:t>98</a:t>
            </a:fld>
            <a:endParaRPr lang="bg-BG" altLang="bg-BG" sz="1400"/>
          </a:p>
        </p:txBody>
      </p:sp>
      <p:sp>
        <p:nvSpPr>
          <p:cNvPr id="129027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31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Category definition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028" name="Rectangle 2"/>
          <p:cNvSpPr>
            <a:spLocks noChangeArrowheads="1"/>
          </p:cNvSpPr>
          <p:nvPr/>
        </p:nvSpPr>
        <p:spPr bwMode="auto">
          <a:xfrm>
            <a:off x="209550" y="985838"/>
            <a:ext cx="84343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Grouping with accounting metabolic transformation is a procedure for finding analogues accounting metabolism activation of the chemicals</a:t>
            </a:r>
          </a:p>
        </p:txBody>
      </p:sp>
      <p:sp>
        <p:nvSpPr>
          <p:cNvPr id="6" name="Rectangle 5"/>
          <p:cNvSpPr/>
          <p:nvPr/>
        </p:nvSpPr>
        <p:spPr>
          <a:xfrm>
            <a:off x="250825" y="1773238"/>
            <a:ext cx="8642350" cy="29543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Toolbox 4.0 allows finding analogues that have: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parent and its metabolites with defined profile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metabolite with defined profile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exact metabolite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metabolite with defined parameter value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metabolite similar to defined one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combination of above</a:t>
            </a:r>
          </a:p>
        </p:txBody>
      </p:sp>
      <p:sp>
        <p:nvSpPr>
          <p:cNvPr id="129030" name="TextBox 8"/>
          <p:cNvSpPr txBox="1">
            <a:spLocks noChangeArrowheads="1"/>
          </p:cNvSpPr>
          <p:nvPr/>
        </p:nvSpPr>
        <p:spPr bwMode="auto">
          <a:xfrm>
            <a:off x="34925" y="466725"/>
            <a:ext cx="3865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Grouping with accounting for metabolism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03B48F6-BB54-4C76-855C-26BC528CF625}" type="slidenum">
              <a:rPr lang="bg-BG" altLang="bg-BG" sz="1400"/>
              <a:pPr algn="r" eaLnBrk="1" hangingPunct="1"/>
              <a:t>99</a:t>
            </a:fld>
            <a:endParaRPr lang="bg-BG" altLang="bg-BG" sz="1400"/>
          </a:p>
        </p:txBody>
      </p:sp>
      <p:sp>
        <p:nvSpPr>
          <p:cNvPr id="130051" name="TextBox 28"/>
          <p:cNvSpPr txBox="1">
            <a:spLocks noChangeArrowheads="1"/>
          </p:cNvSpPr>
          <p:nvPr/>
        </p:nvSpPr>
        <p:spPr bwMode="auto">
          <a:xfrm>
            <a:off x="58738" y="44450"/>
            <a:ext cx="231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bg-BG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Category definition</a:t>
            </a:r>
            <a:endParaRPr lang="bg-BG" altLang="bg-BG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052" name="TextBox 1"/>
          <p:cNvSpPr txBox="1">
            <a:spLocks noChangeArrowheads="1"/>
          </p:cNvSpPr>
          <p:nvPr/>
        </p:nvSpPr>
        <p:spPr bwMode="auto">
          <a:xfrm>
            <a:off x="6654800" y="709613"/>
            <a:ext cx="114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CAS 97-53-0</a:t>
            </a:r>
          </a:p>
        </p:txBody>
      </p:sp>
      <p:grpSp>
        <p:nvGrpSpPr>
          <p:cNvPr id="130053" name="Group 13"/>
          <p:cNvGrpSpPr>
            <a:grpSpLocks/>
          </p:cNvGrpSpPr>
          <p:nvPr/>
        </p:nvGrpSpPr>
        <p:grpSpPr bwMode="auto">
          <a:xfrm>
            <a:off x="250825" y="1143000"/>
            <a:ext cx="8829675" cy="5599113"/>
            <a:chOff x="179512" y="896359"/>
            <a:chExt cx="8828556" cy="5598388"/>
          </a:xfrm>
        </p:grpSpPr>
        <p:pic>
          <p:nvPicPr>
            <p:cNvPr id="13005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268760"/>
              <a:ext cx="8810664" cy="4747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425544" y="1680482"/>
              <a:ext cx="647618" cy="57460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1073162" y="2061433"/>
              <a:ext cx="403174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060" name="TextBox 10"/>
            <p:cNvSpPr txBox="1">
              <a:spLocks noChangeArrowheads="1"/>
            </p:cNvSpPr>
            <p:nvPr/>
          </p:nvSpPr>
          <p:spPr bwMode="auto">
            <a:xfrm>
              <a:off x="1187624" y="1743960"/>
              <a:ext cx="2592288" cy="646331"/>
            </a:xfrm>
            <a:prstGeom prst="rect">
              <a:avLst/>
            </a:prstGeom>
            <a:solidFill>
              <a:schemeClr val="bg1">
                <a:alpha val="7882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List with metabolism simulators highlighted by relevancy to selected target endpoint</a:t>
              </a:r>
            </a:p>
          </p:txBody>
        </p:sp>
        <p:pic>
          <p:nvPicPr>
            <p:cNvPr id="13006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7548" y="896359"/>
              <a:ext cx="4680520" cy="5598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>
              <a:stCxn id="7" idx="3"/>
            </p:cNvCxnSpPr>
            <p:nvPr/>
          </p:nvCxnSpPr>
          <p:spPr>
            <a:xfrm>
              <a:off x="2369984" y="2853494"/>
              <a:ext cx="195714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1619193" y="2780478"/>
              <a:ext cx="750792" cy="144443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30054" name="TextBox 11"/>
          <p:cNvSpPr txBox="1">
            <a:spLocks noChangeArrowheads="1"/>
          </p:cNvSpPr>
          <p:nvPr/>
        </p:nvSpPr>
        <p:spPr bwMode="auto">
          <a:xfrm>
            <a:off x="106363" y="908050"/>
            <a:ext cx="43545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Analogues for </a:t>
            </a:r>
            <a:r>
              <a:rPr lang="en-US" altLang="en-US" sz="1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Skin sensitization </a:t>
            </a:r>
            <a:r>
              <a:rPr lang="en-US" alt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accounting metabolism </a:t>
            </a:r>
          </a:p>
        </p:txBody>
      </p:sp>
      <p:pic>
        <p:nvPicPr>
          <p:cNvPr id="13005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5" t="20039" r="34831" b="26651"/>
          <a:stretch>
            <a:fillRect/>
          </a:stretch>
        </p:blipFill>
        <p:spPr bwMode="auto">
          <a:xfrm>
            <a:off x="7940675" y="120650"/>
            <a:ext cx="709613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6" name="TextBox 8"/>
          <p:cNvSpPr txBox="1">
            <a:spLocks noChangeArrowheads="1"/>
          </p:cNvSpPr>
          <p:nvPr/>
        </p:nvSpPr>
        <p:spPr bwMode="auto">
          <a:xfrm>
            <a:off x="34925" y="466725"/>
            <a:ext cx="3865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Grouping with accounting for metabolism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56805</TotalTime>
  <Words>5741</Words>
  <Application>Microsoft Office PowerPoint</Application>
  <PresentationFormat>On-screen Show (4:3)</PresentationFormat>
  <Paragraphs>1537</Paragraphs>
  <Slides>144</Slides>
  <Notes>67</Notes>
  <HiddenSlides>1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144</vt:i4>
      </vt:variant>
    </vt:vector>
  </HeadingPairs>
  <TitlesOfParts>
    <vt:vector size="155" baseType="lpstr">
      <vt:lpstr>Arial</vt:lpstr>
      <vt:lpstr>Calibri</vt:lpstr>
      <vt:lpstr>Times New Roman</vt:lpstr>
      <vt:lpstr>SimSun</vt:lpstr>
      <vt:lpstr>Wingdings</vt:lpstr>
      <vt:lpstr>Constantia</vt:lpstr>
      <vt:lpstr>ヒラギノ角ゴ Pro W3</vt:lpstr>
      <vt:lpstr>Verdana</vt:lpstr>
      <vt:lpstr>Default Design</vt:lpstr>
      <vt:lpstr>Office Theme</vt:lpstr>
      <vt:lpstr>Microsoft Office Excel 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Toolbox interactions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btu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Galya</dc:creator>
  <cp:lastModifiedBy>Stanislav Temelkov</cp:lastModifiedBy>
  <cp:revision>557</cp:revision>
  <dcterms:created xsi:type="dcterms:W3CDTF">2008-05-02T12:54:45Z</dcterms:created>
  <dcterms:modified xsi:type="dcterms:W3CDTF">2017-04-18T11:12:18Z</dcterms:modified>
</cp:coreProperties>
</file>