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63"/>
  </p:notesMasterIdLst>
  <p:handoutMasterIdLst>
    <p:handoutMasterId r:id="rId64"/>
  </p:handoutMasterIdLst>
  <p:sldIdLst>
    <p:sldId id="276" r:id="rId2"/>
    <p:sldId id="608" r:id="rId3"/>
    <p:sldId id="615" r:id="rId4"/>
    <p:sldId id="611" r:id="rId5"/>
    <p:sldId id="610" r:id="rId6"/>
    <p:sldId id="616" r:id="rId7"/>
    <p:sldId id="609" r:id="rId8"/>
    <p:sldId id="618" r:id="rId9"/>
    <p:sldId id="613" r:id="rId10"/>
    <p:sldId id="619" r:id="rId11"/>
    <p:sldId id="614" r:id="rId12"/>
    <p:sldId id="620" r:id="rId13"/>
    <p:sldId id="680" r:id="rId14"/>
    <p:sldId id="623" r:id="rId15"/>
    <p:sldId id="624" r:id="rId16"/>
    <p:sldId id="652" r:id="rId17"/>
    <p:sldId id="627" r:id="rId18"/>
    <p:sldId id="628" r:id="rId19"/>
    <p:sldId id="629" r:id="rId20"/>
    <p:sldId id="626" r:id="rId21"/>
    <p:sldId id="667" r:id="rId22"/>
    <p:sldId id="653" r:id="rId23"/>
    <p:sldId id="681" r:id="rId24"/>
    <p:sldId id="682" r:id="rId25"/>
    <p:sldId id="683" r:id="rId26"/>
    <p:sldId id="684" r:id="rId27"/>
    <p:sldId id="658" r:id="rId28"/>
    <p:sldId id="685" r:id="rId29"/>
    <p:sldId id="686" r:id="rId30"/>
    <p:sldId id="661" r:id="rId31"/>
    <p:sldId id="687" r:id="rId32"/>
    <p:sldId id="688" r:id="rId33"/>
    <p:sldId id="689" r:id="rId34"/>
    <p:sldId id="690" r:id="rId35"/>
    <p:sldId id="621" r:id="rId36"/>
    <p:sldId id="692" r:id="rId37"/>
    <p:sldId id="622" r:id="rId38"/>
    <p:sldId id="632" r:id="rId39"/>
    <p:sldId id="631" r:id="rId40"/>
    <p:sldId id="633" r:id="rId41"/>
    <p:sldId id="635" r:id="rId42"/>
    <p:sldId id="668" r:id="rId43"/>
    <p:sldId id="695" r:id="rId44"/>
    <p:sldId id="696" r:id="rId45"/>
    <p:sldId id="694" r:id="rId46"/>
    <p:sldId id="697" r:id="rId47"/>
    <p:sldId id="698" r:id="rId48"/>
    <p:sldId id="699" r:id="rId49"/>
    <p:sldId id="700" r:id="rId50"/>
    <p:sldId id="701" r:id="rId51"/>
    <p:sldId id="702" r:id="rId52"/>
    <p:sldId id="703" r:id="rId53"/>
    <p:sldId id="704" r:id="rId54"/>
    <p:sldId id="705" r:id="rId55"/>
    <p:sldId id="706" r:id="rId56"/>
    <p:sldId id="707" r:id="rId57"/>
    <p:sldId id="708" r:id="rId58"/>
    <p:sldId id="709" r:id="rId59"/>
    <p:sldId id="710" r:id="rId60"/>
    <p:sldId id="711" r:id="rId61"/>
    <p:sldId id="712" r:id="rId62"/>
  </p:sldIdLst>
  <p:sldSz cx="9144000" cy="6858000" type="screen4x3"/>
  <p:notesSz cx="6797675" cy="987266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7400"/>
    <a:srgbClr val="0000FF"/>
    <a:srgbClr val="0033CC"/>
    <a:srgbClr val="33CC33"/>
    <a:srgbClr val="99FF33"/>
    <a:srgbClr val="CCFF99"/>
    <a:srgbClr val="66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457" autoAdjust="0"/>
  </p:normalViewPr>
  <p:slideViewPr>
    <p:cSldViewPr>
      <p:cViewPr varScale="1">
        <p:scale>
          <a:sx n="106" d="100"/>
          <a:sy n="106" d="100"/>
        </p:scale>
        <p:origin x="16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E612E9-17F4-4D7F-B983-8132BA8E35BD}" type="datetimeFigureOut">
              <a:rPr lang="en-US"/>
              <a:pPr>
                <a:defRPr/>
              </a:pPr>
              <a:t>12-Feb-18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9DB785-B1A4-4CA4-814E-40B997A45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019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858700-245E-4437-A4B6-BE195B2ABE71}" type="datetimeFigureOut">
              <a:rPr lang="bg-BG"/>
              <a:pPr>
                <a:defRPr/>
              </a:pPr>
              <a:t>12.2.2018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36D7F4-211E-4081-A995-6E9BAE98524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850461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6981AB-B0A1-46DC-8A7F-8DADCE564B42}" type="slidenum">
              <a:rPr lang="bg-BG" altLang="en-US" smtClean="0"/>
              <a:pPr/>
              <a:t>1</a:t>
            </a:fld>
            <a:endParaRPr lang="bg-BG" altLang="en-US" smtClean="0"/>
          </a:p>
        </p:txBody>
      </p:sp>
    </p:spTree>
    <p:extLst>
      <p:ext uri="{BB962C8B-B14F-4D97-AF65-F5344CB8AC3E}">
        <p14:creationId xmlns:p14="http://schemas.microsoft.com/office/powerpoint/2010/main" val="40571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12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12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7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BE23FA0-B5A5-4538-AE06-5124A9A28D43}" type="slidenum">
              <a:rPr lang="bg-BG" altLang="en-US" smtClean="0"/>
              <a:pPr/>
              <a:t>13</a:t>
            </a:fld>
            <a:endParaRPr lang="bg-BG" altLang="en-US" smtClean="0"/>
          </a:p>
        </p:txBody>
      </p:sp>
    </p:spTree>
    <p:extLst>
      <p:ext uri="{BB962C8B-B14F-4D97-AF65-F5344CB8AC3E}">
        <p14:creationId xmlns:p14="http://schemas.microsoft.com/office/powerpoint/2010/main" val="37473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15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437038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20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602902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21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21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97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22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06920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23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488127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24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778226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25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89010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26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1607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2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2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31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27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537176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28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00353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29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777344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30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37793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6E90C9F-0BE9-4116-994C-33244A32A7BF}" type="slidenum">
              <a:rPr lang="bg-BG" altLang="en-US"/>
              <a:pPr/>
              <a:t>31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0975438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32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599731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33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973759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34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942459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35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35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53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BE23FA0-B5A5-4538-AE06-5124A9A28D43}" type="slidenum">
              <a:rPr lang="bg-BG" altLang="en-US" smtClean="0"/>
              <a:pPr/>
              <a:t>36</a:t>
            </a:fld>
            <a:endParaRPr lang="bg-BG" altLang="en-US" smtClean="0"/>
          </a:p>
        </p:txBody>
      </p:sp>
    </p:spTree>
    <p:extLst>
      <p:ext uri="{BB962C8B-B14F-4D97-AF65-F5344CB8AC3E}">
        <p14:creationId xmlns:p14="http://schemas.microsoft.com/office/powerpoint/2010/main" val="351891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3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3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392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BE23FA0-B5A5-4538-AE06-5124A9A28D43}" type="slidenum">
              <a:rPr lang="bg-BG" altLang="en-US" smtClean="0"/>
              <a:pPr/>
              <a:t>37</a:t>
            </a:fld>
            <a:endParaRPr lang="bg-BG" altLang="en-US" smtClean="0"/>
          </a:p>
        </p:txBody>
      </p:sp>
    </p:spTree>
    <p:extLst>
      <p:ext uri="{BB962C8B-B14F-4D97-AF65-F5344CB8AC3E}">
        <p14:creationId xmlns:p14="http://schemas.microsoft.com/office/powerpoint/2010/main" val="1679763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38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606880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39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7740781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40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1749441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41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890971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42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42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181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43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057871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44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0023310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45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2118592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46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36080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6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6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34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47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5516252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48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7340871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49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0323074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50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5612597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51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00501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52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1508129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53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0163701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54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929290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55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0849490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56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8519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7A73447-B745-44DD-A825-8ECBCD47840D}" type="slidenum">
              <a:rPr lang="bg-BG" altLang="en-US" smtClean="0"/>
              <a:pPr/>
              <a:t>7</a:t>
            </a:fld>
            <a:endParaRPr lang="bg-BG" altLang="en-US" smtClean="0"/>
          </a:p>
        </p:txBody>
      </p:sp>
    </p:spTree>
    <p:extLst>
      <p:ext uri="{BB962C8B-B14F-4D97-AF65-F5344CB8AC3E}">
        <p14:creationId xmlns:p14="http://schemas.microsoft.com/office/powerpoint/2010/main" val="30532960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57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5069906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58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8005052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59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8253630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60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6212742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69BD1B8-C0B7-471B-83F1-20204B7BF459}" type="slidenum">
              <a:rPr lang="bg-BG" altLang="en-US"/>
              <a:pPr/>
              <a:t>61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091974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8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8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15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9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524004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90262A-3591-459C-8E89-AF3EB1428243}" type="slidenum">
              <a:rPr lang="bg-BG" altLang="bg-BG" smtClean="0"/>
              <a:pPr algn="r" eaLnBrk="1" hangingPunct="1">
                <a:spcBef>
                  <a:spcPct val="0"/>
                </a:spcBef>
              </a:pPr>
              <a:t>10</a:t>
            </a:fld>
            <a:endParaRPr lang="bg-BG" altLang="bg-BG" smtClean="0"/>
          </a:p>
        </p:txBody>
      </p:sp>
      <p:sp>
        <p:nvSpPr>
          <p:cNvPr id="187395" name="Rectangle 7"/>
          <p:cNvSpPr txBox="1">
            <a:spLocks noGrp="1" noChangeArrowheads="1"/>
          </p:cNvSpPr>
          <p:nvPr/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EFD77A-646F-4FC6-A744-B2DCA74C7686}" type="slidenum">
              <a:rPr lang="bg-BG" altLang="bg-BG"/>
              <a:pPr algn="r" eaLnBrk="1" hangingPunct="1">
                <a:spcBef>
                  <a:spcPct val="0"/>
                </a:spcBef>
              </a:pPr>
              <a:t>10</a:t>
            </a:fld>
            <a:endParaRPr lang="bg-BG" altLang="bg-BG"/>
          </a:p>
        </p:txBody>
      </p:sp>
      <p:sp>
        <p:nvSpPr>
          <p:cNvPr id="187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bg-BG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375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412B521-B3B1-4BC3-AB99-0C9A50A7BAB4}" type="slidenum">
              <a:rPr lang="bg-BG" altLang="en-US"/>
              <a:pPr/>
              <a:t>11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0692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6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1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6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1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1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7020272" y="6345768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bg-BG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F3C2DAB3-51BA-41EB-BF8B-563D61B3D93C}" type="slidenum">
              <a:rPr lang="bg-BG" altLang="en-US" smtClean="0"/>
              <a:pPr algn="r">
                <a:defRPr/>
              </a:pPr>
              <a:t>‹#›</a:t>
            </a:fld>
            <a:endParaRPr lang="bg-BG" altLang="en-US" dirty="0"/>
          </a:p>
        </p:txBody>
      </p:sp>
    </p:spTree>
    <p:extLst>
      <p:ext uri="{BB962C8B-B14F-4D97-AF65-F5344CB8AC3E}">
        <p14:creationId xmlns:p14="http://schemas.microsoft.com/office/powerpoint/2010/main" val="12826231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188B-62A6-4105-B5B2-37F15FB8C29D}" type="datetime1">
              <a:rPr lang="bg-BG" smtClean="0"/>
              <a:t>12.2.2018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66B49-0311-4B10-8E14-BFD8586E7041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5634171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traight Connector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45938-D9B0-44C8-8582-78D7694B2DE7}" type="datetime1">
              <a:rPr lang="bg-BG" smtClean="0"/>
              <a:t>12.2.2018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56D1-1367-4B05-BBDE-B0E2D856C302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8492827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52E64-DCE3-45A8-BB36-368F482F76D4}" type="datetime1">
              <a:rPr lang="bg-BG" smtClean="0"/>
              <a:t>12.2.2018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574B-8D42-4115-BEC4-EA08F4CE434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75853445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47FF7-567D-45A4-9656-1A941315733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856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9669-16C4-472F-8390-8B1F11116C39}" type="datetime1">
              <a:rPr lang="bg-BG" smtClean="0"/>
              <a:t>12.2.2018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2DAB3-51BA-41EB-BF8B-563D61B3D93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4505092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5ACB90-F15E-431D-A05D-6F3F7DAEA1C4}" type="datetime1">
              <a:rPr lang="bg-BG" smtClean="0"/>
              <a:t>12.2.2018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21870-630C-4529-AAF1-46D1BE24928F}" type="slidenum">
              <a:rPr lang="bg-BG" altLang="en-US" smtClean="0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9428427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F5491-CD5A-43A8-9172-9BE1FF8647BE}" type="datetime1">
              <a:rPr lang="bg-BG" smtClean="0"/>
              <a:t>12.2.2018 г.</a:t>
            </a:fld>
            <a:endParaRPr lang="bg-BG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7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E5C61-4A27-4F8C-A67C-05FB58532073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847212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2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009E-22F5-4EB4-A4C9-ED4396617B1E}" type="datetime1">
              <a:rPr lang="bg-BG" smtClean="0"/>
              <a:t>12.2.2018 г.</a:t>
            </a:fld>
            <a:endParaRPr lang="bg-BG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11631-A795-4428-B32A-EEB796D8AE32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4307279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75AD-6EC7-490D-8AD8-3A1BD4F1C967}" type="datetime1">
              <a:rPr lang="bg-BG" smtClean="0"/>
              <a:t>12.2.2018 г.</a:t>
            </a:fld>
            <a:endParaRPr lang="bg-B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1358-121B-41DE-9EC8-762D77FD6DB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5206347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F6DB-F1DE-4475-A5DE-625D42D787FB}" type="datetime1">
              <a:rPr lang="bg-BG" smtClean="0"/>
              <a:t>12.2.2018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D47A-5408-4EA8-AEFE-64FCD7FD94D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826470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3" y="3324227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2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6836-88FD-40FF-954A-1DE3A79A3BDC}" type="datetime1">
              <a:rPr lang="bg-BG" smtClean="0"/>
              <a:t>12.2.2018 г.</a:t>
            </a:fld>
            <a:endParaRPr lang="bg-BG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B4CD-B5A9-4F02-BC37-03602A15F7BF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4061279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2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FC911-E0C6-45E9-9390-7B3BBD183B7A}" type="datetime1">
              <a:rPr lang="bg-BG" smtClean="0"/>
              <a:t>12.2.2018 г.</a:t>
            </a:fld>
            <a:endParaRPr lang="bg-BG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C5E25-5DC2-4225-80E5-FE6F4838461B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801971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2" y="6356351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9902E6-61F6-4140-992A-3FDE6247FAD6}" type="datetime1">
              <a:rPr lang="bg-BG" smtClean="0"/>
              <a:t>12.2.2018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1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1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E21870-630C-4529-AAF1-46D1BE24928F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1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34" name="Picture 9" descr="bg1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2" r:id="rId2"/>
    <p:sldLayoutId id="2147484353" r:id="rId3"/>
    <p:sldLayoutId id="2147484358" r:id="rId4"/>
    <p:sldLayoutId id="2147484354" r:id="rId5"/>
    <p:sldLayoutId id="2147484359" r:id="rId6"/>
    <p:sldLayoutId id="2147484360" r:id="rId7"/>
    <p:sldLayoutId id="2147484361" r:id="rId8"/>
    <p:sldLayoutId id="2147484362" r:id="rId9"/>
    <p:sldLayoutId id="2147484355" r:id="rId10"/>
    <p:sldLayoutId id="2147484363" r:id="rId11"/>
    <p:sldLayoutId id="2147484356" r:id="rId12"/>
    <p:sldLayoutId id="2147484364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903" y="2420888"/>
            <a:ext cx="87863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bg-BG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and Standardized workflows for predicting Acute aquatic toxicity and Skin sensitization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4929188"/>
            <a:ext cx="860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Laboratory of Mathematical Chemistry,</a:t>
            </a:r>
          </a:p>
          <a:p>
            <a:pPr algn="ctr" eaLnBrk="1" hangingPunct="1"/>
            <a:r>
              <a:rPr lang="en-US" altLang="bg-BG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Bourgas</a:t>
            </a:r>
            <a:r>
              <a:rPr lang="en-US" alt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University “Prof. </a:t>
            </a:r>
            <a:r>
              <a:rPr lang="en-US" altLang="bg-BG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Assen</a:t>
            </a:r>
            <a:r>
              <a:rPr lang="en-US" alt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bg-BG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Zlatarov</a:t>
            </a:r>
            <a:r>
              <a:rPr lang="en-US" alt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eaLnBrk="1" hangingPunct="1"/>
            <a:r>
              <a:rPr lang="en-US" alt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Bulgaria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10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Ecotoxicological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359" y="1475794"/>
            <a:ext cx="5073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AWs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controlled by the “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Workflow controller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0359" y="4337531"/>
            <a:ext cx="71287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 is navigated by two main buttons: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Continue/Paus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allowing to continue or pause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which cancel (deactivate)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102" y="620688"/>
            <a:ext cx="1765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060848"/>
            <a:ext cx="6334125" cy="1952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0359" y="5488776"/>
            <a:ext cx="74480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1" indent="-2809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of the current workflow could be seen by the 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button.</a:t>
            </a:r>
          </a:p>
          <a:p>
            <a:pPr marL="398463" lvl="1" indent="-2809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all actions that are done during the execution of the workflow are tracked down and could be seen in the “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action log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07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12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Ecotoxicological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Ecotoxicological workflow</a:t>
            </a:r>
          </a:p>
        </p:txBody>
      </p:sp>
      <p:sp>
        <p:nvSpPr>
          <p:cNvPr id="5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57"/>
          <a:stretch/>
        </p:blipFill>
        <p:spPr>
          <a:xfrm>
            <a:off x="2195738" y="949950"/>
            <a:ext cx="4824536" cy="56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70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Ecotoxicological workflow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102" y="1268760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Databases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Aquatic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OASIS (used in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AW)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Aquatic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ECETOX (used in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AW)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ECOTOX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(used in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AW)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ECHA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CHEM (used in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AW)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Aquatic Japan</a:t>
            </a:r>
            <a:r>
              <a:rPr lang="en-GB" altLang="en-US" sz="16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en-GB" altLang="en-US" sz="1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102" y="6381328"/>
            <a:ext cx="8214346" cy="28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152525" algn="l"/>
              </a:tabLst>
            </a:pPr>
            <a:r>
              <a:rPr lang="en-US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Aquatic japan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not used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 AW because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 are no data for L(E)C50,  96h, Pimephales promelas, Mortality</a:t>
            </a:r>
          </a:p>
        </p:txBody>
      </p:sp>
    </p:spTree>
    <p:extLst>
      <p:ext uri="{BB962C8B-B14F-4D97-AF65-F5344CB8AC3E}">
        <p14:creationId xmlns:p14="http://schemas.microsoft.com/office/powerpoint/2010/main" val="1421060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390102" y="1249590"/>
            <a:ext cx="807033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Profilers used </a:t>
            </a:r>
            <a:r>
              <a:rPr lang="en-GB" altLang="en-US" sz="1600" b="1" dirty="0">
                <a:latin typeface="Times New Roman" pitchFamily="18" charset="0"/>
                <a:cs typeface="Times New Roman" pitchFamily="18" charset="0"/>
              </a:rPr>
              <a:t>for primary categorization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US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EPA New Chemical Categories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Acute aquatic toxicity classification by </a:t>
            </a:r>
            <a:r>
              <a:rPr lang="en-US" altLang="en-US" sz="1600" dirty="0" err="1">
                <a:latin typeface="Times New Roman" pitchFamily="18" charset="0"/>
                <a:cs typeface="Times New Roman" pitchFamily="18" charset="0"/>
              </a:rPr>
              <a:t>Verhaar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(Modified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Acute aquatic toxicity MOA by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OASIS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Aquatic toxicity classification by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ECOSAR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Organic functional groups (OFG)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 functional groups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US-EPA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 functional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groups,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Norbert </a:t>
            </a:r>
            <a:r>
              <a:rPr lang="en-US" altLang="en-US" sz="1600" dirty="0" err="1" smtClean="0">
                <a:latin typeface="Times New Roman" pitchFamily="18" charset="0"/>
                <a:cs typeface="Times New Roman" pitchFamily="18" charset="0"/>
              </a:rPr>
              <a:t>Haider</a:t>
            </a:r>
            <a:endParaRPr lang="en-US" alt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Options for primary categorization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Maximum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number of analogues with experimental data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In case of competing profilers then profilers are </a:t>
            </a:r>
            <a:r>
              <a:rPr lang="en-GB" altLang="en-US" sz="1600" b="1" i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GB" altLang="en-US" sz="1600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endParaRPr lang="en-GB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Ecotoxicological workflow</a:t>
            </a:r>
          </a:p>
        </p:txBody>
      </p:sp>
      <p:sp>
        <p:nvSpPr>
          <p:cNvPr id="5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65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Ecotoxicological workflow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23528" y="1340768"/>
            <a:ext cx="8502378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Data Gap Filling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Trend analysis is the default approach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Read across is applied if: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  <a:defRPr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Prediction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by Trend analysis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is not acceptable,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number of analogues is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&lt; 10</a:t>
            </a:r>
          </a:p>
          <a:p>
            <a:pPr marL="536575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Gap filling and subcategorizations are sequence of logical operations (if, then), combined with criteria for acceptance. 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GB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304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Ecotoxicological workflow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1520" y="1340768"/>
            <a:ext cx="828092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Subcategorization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aim is to increase the similarity of analogues with the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target</a:t>
            </a: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is consecutive process of application of primary grouping profilers (PGPs) and profilers for subcategorization (PS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Hierarchy of application of PGPs and PS depends on the number of analogues they have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collected</a:t>
            </a:r>
            <a:endParaRPr lang="en-GB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Sub-categorization process is based on: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Sequence of subcategorization steps</a:t>
            </a:r>
          </a:p>
          <a:p>
            <a:pPr marL="1200150" lvl="2" indent="-285750" algn="just">
              <a:spcBef>
                <a:spcPts val="600"/>
              </a:spcBef>
              <a:spcAft>
                <a:spcPts val="600"/>
              </a:spcAft>
              <a:buSzPct val="70000"/>
              <a:buFont typeface="Courier New" panose="02070309020205020404" pitchFamily="49" charset="0"/>
              <a:buChar char="o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Criteria for acceptance of subcategorization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steps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6863" y="6073775"/>
            <a:ext cx="2906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PGPs – primary grouping profilers</a:t>
            </a:r>
          </a:p>
          <a:p>
            <a:r>
              <a:rPr lang="en-GB" altLang="en-US" sz="1200">
                <a:latin typeface="Times New Roman" pitchFamily="18" charset="0"/>
                <a:cs typeface="Times New Roman" pitchFamily="18" charset="0"/>
              </a:rPr>
              <a:t>PS – profilers for subcategorization</a:t>
            </a:r>
            <a:endParaRPr lang="en-US" altLang="en-US" sz="1200"/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8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Ecotoxicological workflow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1520" y="1340768"/>
            <a:ext cx="8280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Subcategorization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52" y="1731580"/>
            <a:ext cx="7488832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defRPr/>
            </a:pPr>
            <a:r>
              <a:rPr lang="en-GB" sz="1600" b="1" i="1" dirty="0">
                <a:latin typeface="Times New Roman" pitchFamily="18" charset="0"/>
                <a:cs typeface="Times New Roman" pitchFamily="18" charset="0"/>
              </a:rPr>
              <a:t>Sequence of subcategorization steps</a:t>
            </a:r>
          </a:p>
          <a:p>
            <a:pPr marL="565150" lvl="1" indent="-342900" algn="just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Substance type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– eliminates not discrete chemicals</a:t>
            </a:r>
          </a:p>
          <a:p>
            <a:pPr marL="565150" lvl="1" indent="-342900" algn="just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GB" altLang="en-US" sz="1600" i="1" dirty="0">
                <a:latin typeface="Times New Roman" pitchFamily="18" charset="0"/>
                <a:cs typeface="Times New Roman" pitchFamily="18" charset="0"/>
              </a:rPr>
              <a:t>Water solubility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WSKOWWIN + WATERNT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31825" lvl="1" algn="just">
              <a:spcBef>
                <a:spcPts val="300"/>
              </a:spcBef>
              <a:defRPr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eliminates chemicals with </a:t>
            </a:r>
            <a:r>
              <a:rPr lang="en-GB" altLang="en-US" sz="1600" i="1" dirty="0">
                <a:latin typeface="Times New Roman" pitchFamily="18" charset="0"/>
                <a:cs typeface="Times New Roman" pitchFamily="18" charset="0"/>
              </a:rPr>
              <a:t>LC50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GB" altLang="en-US" sz="1600" i="1" dirty="0">
                <a:latin typeface="Times New Roman" pitchFamily="18" charset="0"/>
                <a:cs typeface="Times New Roman" pitchFamily="18" charset="0"/>
              </a:rPr>
              <a:t>WS</a:t>
            </a:r>
          </a:p>
          <a:p>
            <a:pPr marL="565150" lvl="1" indent="-342900" algn="just">
              <a:spcBef>
                <a:spcPts val="300"/>
              </a:spcBef>
              <a:buFont typeface="+mj-lt"/>
              <a:buAutoNum type="arabicPeriod" startAt="3"/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Consecutive sub-categorization based on </a:t>
            </a:r>
            <a:r>
              <a:rPr lang="en-GB" sz="1600" i="1" dirty="0">
                <a:latin typeface="Times New Roman" pitchFamily="18" charset="0"/>
                <a:cs typeface="Times New Roman" pitchFamily="18" charset="0"/>
              </a:rPr>
              <a:t>PGPs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EPA,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Verhaar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MOA,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ECOSAR,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OFG (without nested)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  <a:p>
            <a:pPr marL="222250" lvl="1" algn="just">
              <a:spcBef>
                <a:spcPts val="300"/>
              </a:spcBef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4. Consecutive sub-categorization based on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binding (OASIS + OECD),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Chemical elements, </a:t>
            </a:r>
          </a:p>
          <a:p>
            <a:pPr marL="965200" lvl="2" indent="-285750" algn="just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Str.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Similarity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(remove all constituents with similarity &lt;50%)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0102" y="6453336"/>
            <a:ext cx="8214346" cy="287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152525" algn="l"/>
              </a:tabLst>
            </a:pP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Default options: Dice, Atom centered fragments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03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Ecotoxicological workflow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51520" y="1340768"/>
            <a:ext cx="8280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Subcategorization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1560" y="1700808"/>
            <a:ext cx="79208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altLang="en-US" sz="1600" b="1" i="1" dirty="0">
                <a:latin typeface="Times New Roman" pitchFamily="18" charset="0"/>
                <a:cs typeface="Times New Roman" pitchFamily="18" charset="0"/>
              </a:rPr>
              <a:t>Criteria for acceptance of subcategorization step: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Depends on the specific statistical and structural criteria (</a:t>
            </a:r>
            <a:r>
              <a:rPr lang="en-GB" altLang="en-US" sz="1600" dirty="0" err="1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, experimental error, 95% of residuals, log </a:t>
            </a:r>
            <a:r>
              <a:rPr lang="en-GB" altLang="en-US" sz="16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altLang="en-US" sz="1600" i="1" baseline="-25000" dirty="0"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, range of variation of the analogues etc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GB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Criteria are different for RA and TA</a:t>
            </a: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0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2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Ecotoxicological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10"/>
          <p:cNvSpPr>
            <a:spLocks noChangeArrowheads="1"/>
          </p:cNvSpPr>
          <p:nvPr/>
        </p:nvSpPr>
        <p:spPr bwMode="auto">
          <a:xfrm>
            <a:off x="110330" y="1196752"/>
            <a:ext cx="57959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GB" altLang="en-US" sz="1600" b="1" dirty="0">
                <a:latin typeface="Times New Roman" pitchFamily="18" charset="0"/>
                <a:cs typeface="Times New Roman" pitchFamily="18" charset="0"/>
              </a:rPr>
              <a:t>Criteria for acceptance of </a:t>
            </a: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prediction</a:t>
            </a:r>
            <a:endParaRPr lang="en-GB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38981" y="2060848"/>
            <a:ext cx="7666037" cy="116998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sub-categorization by all PGPs and PS</a:t>
            </a:r>
          </a:p>
          <a:p>
            <a:pPr>
              <a:defRPr/>
            </a:pP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15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≥ 0.7 </a:t>
            </a: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≥ 10)</a:t>
            </a:r>
          </a:p>
          <a:p>
            <a:pPr marL="442913">
              <a:defRPr/>
            </a:pP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accept the prediction and generate report,</a:t>
            </a:r>
          </a:p>
          <a:p>
            <a:pPr marL="442913">
              <a:defRPr/>
            </a:pP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alt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switch to Read across</a:t>
            </a:r>
            <a:endParaRPr lang="en-US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2896" y="1700808"/>
            <a:ext cx="1460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Trend analysis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23900" y="3789040"/>
            <a:ext cx="7666037" cy="9683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sub-categorization by all PGPs and PS</a:t>
            </a:r>
          </a:p>
          <a:p>
            <a:pPr>
              <a:defRPr/>
            </a:pP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defRPr/>
            </a:pP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Interpolation  </a:t>
            </a: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LC50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 log units </a:t>
            </a: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US" alt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Kow</a:t>
            </a:r>
            <a:r>
              <a:rPr lang="en-US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 log units </a:t>
            </a: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≥ 5</a:t>
            </a:r>
          </a:p>
          <a:p>
            <a:pPr marL="442913" lvl="1" indent="0">
              <a:defRPr/>
            </a:pPr>
            <a:r>
              <a:rPr lang="en-US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accept prediction and proceed with Report</a:t>
            </a:r>
            <a:endParaRPr lang="en-US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1876" y="3419708"/>
            <a:ext cx="1253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alt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Read-across</a:t>
            </a:r>
            <a:endParaRPr lang="en-GB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0330" y="5445224"/>
            <a:ext cx="889317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defRPr/>
            </a:pPr>
            <a:r>
              <a:rPr lang="en-US" alt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</a:t>
            </a:r>
            <a:endParaRPr lang="en-US" alt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defRPr/>
            </a:pPr>
            <a:endParaRPr lang="en-US" altLang="en-US" sz="1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>
              <a:defRPr/>
            </a:pP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11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Correlation coefficient</a:t>
            </a:r>
          </a:p>
          <a:p>
            <a:pPr marL="358775" lvl="1">
              <a:defRPr/>
            </a:pP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Interpolation: </a:t>
            </a:r>
            <a:r>
              <a:rPr lang="en-GB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GB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en-US" sz="11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GB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target should be within the range of log </a:t>
            </a:r>
            <a:r>
              <a:rPr lang="en-GB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en-US" sz="11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GB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analogues</a:t>
            </a:r>
            <a:endParaRPr lang="en-US" altLang="en-US" sz="1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>
              <a:defRPr/>
            </a:pP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LC50 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</a:t>
            </a: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5 closest analogues the range of variation of </a:t>
            </a: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LC50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≤ 2 log units</a:t>
            </a:r>
          </a:p>
          <a:p>
            <a:pPr marL="358775" lvl="1">
              <a:defRPr/>
            </a:pP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</a:t>
            </a:r>
            <a:r>
              <a:rPr lang="en-GB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altLang="en-US" sz="11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 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 2</a:t>
            </a: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5 closest analogues the range of variation of log </a:t>
            </a:r>
            <a:r>
              <a:rPr lang="en-US" alt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11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</a:t>
            </a:r>
            <a:r>
              <a:rPr lang="en-US" alt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≤ 2 log units</a:t>
            </a:r>
          </a:p>
          <a:p>
            <a:pPr marL="358775" lvl="1">
              <a:defRPr/>
            </a:pPr>
            <a:r>
              <a:rPr lang="en-US" altLang="en-US" sz="11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en-US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Number of analogues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0102" y="548680"/>
            <a:ext cx="3684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Ecotoxicological workflow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4970317"/>
            <a:ext cx="594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case, criteria are not met, then no prediction is obtained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95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21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Ecotoxicological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3185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chemical: CAS 120-83-2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17442" r="13830" b="13228"/>
          <a:stretch/>
        </p:blipFill>
        <p:spPr bwMode="auto">
          <a:xfrm>
            <a:off x="624111" y="1693168"/>
            <a:ext cx="1571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401705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LC50 or EC50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Actinopergyii (all fish) – illustrated in SW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Pimephales promelas – illustrated in AW 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48h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Ecotoxicological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Ecotoxicological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930206"/>
            <a:ext cx="4292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AWs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SWs are part of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DGF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814" r="1176" b="6246"/>
          <a:stretch/>
        </p:blipFill>
        <p:spPr>
          <a:xfrm>
            <a:off x="539552" y="1608764"/>
            <a:ext cx="8093555" cy="48445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48064" y="1608764"/>
            <a:ext cx="792088" cy="50405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481257" y="1912732"/>
            <a:ext cx="182880" cy="361498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3097" y="1469458"/>
            <a:ext cx="977528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2040621" y="2655979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67149" y="3021739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63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Ecotoxicological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930206"/>
            <a:ext cx="7832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Standardized workflow is activated by clicking on the corresponding button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814" r="1176" b="6246"/>
          <a:stretch/>
        </p:blipFill>
        <p:spPr>
          <a:xfrm>
            <a:off x="539552" y="1608764"/>
            <a:ext cx="8093555" cy="48445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48064" y="1608764"/>
            <a:ext cx="792088" cy="50405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2040621" y="2655979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67149" y="3021739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2364" y="2269084"/>
            <a:ext cx="559395" cy="357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3465532"/>
            <a:ext cx="3134469" cy="208823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07593" y="3998007"/>
            <a:ext cx="1516721" cy="201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33420" y="5301207"/>
            <a:ext cx="662716" cy="2139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06570" y="3643821"/>
            <a:ext cx="2361072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with available workflows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59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Ecotoxicological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930206"/>
            <a:ext cx="835292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endpoint: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SW for Ecotoxicological endpoint needs the endpoint to be confirmed. There are 5 options for endpoint selection. In our case study we apply</a:t>
            </a:r>
            <a:r>
              <a:rPr lang="bg-B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 for: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Endpoint: EC50 or LC50 for Fish, duration: 96h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814" r="1176" b="6246"/>
          <a:stretch/>
        </p:blipFill>
        <p:spPr>
          <a:xfrm>
            <a:off x="611559" y="1838146"/>
            <a:ext cx="7920881" cy="4615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429000"/>
            <a:ext cx="4320480" cy="25497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14668" y="3428999"/>
            <a:ext cx="2361072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endpoint for execution of SW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827" t="27959" r="91187" b="58816"/>
          <a:stretch/>
        </p:blipFill>
        <p:spPr>
          <a:xfrm>
            <a:off x="2832504" y="4119913"/>
            <a:ext cx="181029" cy="36205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859064" y="4293096"/>
            <a:ext cx="2288999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0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Ecotoxicological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930206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databases are available. All of them are selected in this example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814" r="1176" b="6246"/>
          <a:stretch/>
        </p:blipFill>
        <p:spPr>
          <a:xfrm>
            <a:off x="611559" y="1838146"/>
            <a:ext cx="7920881" cy="4615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827" t="27959" r="91187" b="58816"/>
          <a:stretch/>
        </p:blipFill>
        <p:spPr>
          <a:xfrm>
            <a:off x="2832504" y="4119913"/>
            <a:ext cx="181029" cy="362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40" t="1" r="301" b="1200"/>
          <a:stretch/>
        </p:blipFill>
        <p:spPr>
          <a:xfrm>
            <a:off x="1919334" y="3509523"/>
            <a:ext cx="4812905" cy="127243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452" y="4005064"/>
            <a:ext cx="2866979" cy="19593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84119" y="4187512"/>
            <a:ext cx="1335442" cy="516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99929" y="5733256"/>
            <a:ext cx="588295" cy="225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51920" y="3715900"/>
            <a:ext cx="2361072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5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1796" y="980727"/>
            <a:ext cx="87422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definition: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hierarchically order depending on the number of analogues with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populated category is used in the AW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SW the user is able to make different selection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example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apply Acute aquatic toxicity MOA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Ecotoxicological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212976"/>
            <a:ext cx="5038570" cy="31683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91680" y="3491415"/>
            <a:ext cx="4824536" cy="231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64088" y="6093296"/>
            <a:ext cx="677336" cy="2373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96136" y="3785832"/>
            <a:ext cx="2082572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primary grouping: MOA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16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Ecotoxicological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930206"/>
            <a:ext cx="8748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entering to DGF, the workflow allows filtering of duration; endpoint and unit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27" t="27959" r="91187" b="58816"/>
          <a:stretch/>
        </p:blipFill>
        <p:spPr>
          <a:xfrm>
            <a:off x="2832504" y="4119913"/>
            <a:ext cx="181029" cy="362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5" y="1628800"/>
            <a:ext cx="8136902" cy="48245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51921" y="2147679"/>
            <a:ext cx="1944215" cy="34415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44008" y="1932235"/>
            <a:ext cx="2304256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Filtering of data: keep EC50 and LC50 data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841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Ecotoxicological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93020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Subcategorization dialogue provides the list with relevant profilers highlighted in different color and order by priority factor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827" t="27959" r="91187" b="58816"/>
          <a:stretch/>
        </p:blipFill>
        <p:spPr>
          <a:xfrm>
            <a:off x="2832504" y="4119913"/>
            <a:ext cx="181029" cy="3620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402" b="5714"/>
          <a:stretch/>
        </p:blipFill>
        <p:spPr>
          <a:xfrm>
            <a:off x="467543" y="1628800"/>
            <a:ext cx="8136903" cy="4824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40" t="1" r="301" b="1200"/>
          <a:stretch/>
        </p:blipFill>
        <p:spPr>
          <a:xfrm>
            <a:off x="2129541" y="3483696"/>
            <a:ext cx="4812905" cy="127243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2060848"/>
            <a:ext cx="3960440" cy="37872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3568" y="2060847"/>
            <a:ext cx="3960440" cy="37872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83865" y="2856156"/>
            <a:ext cx="2304256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Subcategorization ordered by priority factor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9672" y="5244769"/>
            <a:ext cx="2304256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 of color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2405" y="3808468"/>
            <a:ext cx="1902765" cy="13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5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3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Ecotoxicological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2660" y="941836"/>
            <a:ext cx="87422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Subcategorization: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applied subcategorizations are as follows: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Ecotoxicological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87" y="2972819"/>
            <a:ext cx="2952328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endParaRPr lang="en-US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After each subcategorization the workflow controller wait for activity by the user – “Continue” button needs to be clicked. 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prediction satisfy the acceptance criteria a message appears.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87" y="5960501"/>
            <a:ext cx="872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LC50(EC50) for all fish of 2,4-dichlorophenol is 4.38 mg/L (toxic) after application of SW for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Ecotox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89"/>
          <a:stretch/>
        </p:blipFill>
        <p:spPr>
          <a:xfrm>
            <a:off x="3275856" y="1789985"/>
            <a:ext cx="5779623" cy="38734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79215" y="4149080"/>
            <a:ext cx="404388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22948"/>
            <a:ext cx="4572000" cy="10695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type (mandatory)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 by WS (mandatory)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OFG (USEPA)</a:t>
            </a:r>
          </a:p>
          <a:p>
            <a:pPr marL="742950" lvl="1" indent="-285750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US-EPA Chemical categories</a:t>
            </a:r>
          </a:p>
        </p:txBody>
      </p:sp>
    </p:spTree>
    <p:extLst>
      <p:ext uri="{BB962C8B-B14F-4D97-AF65-F5344CB8AC3E}">
        <p14:creationId xmlns:p14="http://schemas.microsoft.com/office/powerpoint/2010/main" val="3857062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2660" y="941836"/>
            <a:ext cx="87422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report could be generated once the prediction is obtained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Ecotoxicological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92" y="1556792"/>
            <a:ext cx="8322680" cy="46805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20272" y="5949280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169" y="2961548"/>
            <a:ext cx="1954021" cy="1871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93" y="1491656"/>
            <a:ext cx="3700539" cy="4306736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4464866" y="3429000"/>
            <a:ext cx="450303" cy="216024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31640" y="4680449"/>
            <a:ext cx="2664296" cy="124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2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Ecotoxicological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930206"/>
            <a:ext cx="7603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workflow is activated by clicking on the corresponding button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814" r="1176" b="6246"/>
          <a:stretch/>
        </p:blipFill>
        <p:spPr>
          <a:xfrm>
            <a:off x="539552" y="1608764"/>
            <a:ext cx="8093555" cy="48445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48064" y="1608764"/>
            <a:ext cx="792088" cy="50405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2475488" y="2655979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02016" y="3021739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9752" y="2269084"/>
            <a:ext cx="506874" cy="357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3465532"/>
            <a:ext cx="3134469" cy="208823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607593" y="3998007"/>
            <a:ext cx="1516721" cy="2012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33420" y="5301207"/>
            <a:ext cx="662716" cy="2139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06570" y="3643821"/>
            <a:ext cx="2361072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with available workflows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2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Ecotoxicological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930206"/>
            <a:ext cx="844070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endpoint: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AW for Ecotoxicological endpoint needs the endpoint to be confirmed.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EC50 or LC50 for Pimephales promelas, duration: 96h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814" r="1176" b="6246"/>
          <a:stretch/>
        </p:blipFill>
        <p:spPr>
          <a:xfrm>
            <a:off x="539552" y="1608764"/>
            <a:ext cx="8093555" cy="48445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3356992"/>
            <a:ext cx="3384376" cy="23042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36096" y="5445224"/>
            <a:ext cx="64840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23428" y="4355667"/>
            <a:ext cx="2361072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of endpoint for execution of AW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29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102" y="548680"/>
            <a:ext cx="4019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Ecotoxicological endpoint - example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930206"/>
            <a:ext cx="467095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consecutive steps are applied automatically: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primary group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of subcategorizations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 the prediction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774" r="1963" b="14583"/>
          <a:stretch/>
        </p:blipFill>
        <p:spPr>
          <a:xfrm>
            <a:off x="683568" y="2561422"/>
            <a:ext cx="7848872" cy="40515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06189" y="5013175"/>
            <a:ext cx="1973923" cy="8623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46034" y="5229200"/>
            <a:ext cx="2210342" cy="646331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prediction is accepted if answer the criteria of gap filling approach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30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35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Ecotoxicological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1403350" y="1268413"/>
            <a:ext cx="7194550" cy="5256212"/>
            <a:chOff x="381000" y="-51050"/>
            <a:chExt cx="9452224" cy="6929133"/>
          </a:xfrm>
        </p:grpSpPr>
        <p:grpSp>
          <p:nvGrpSpPr>
            <p:cNvPr id="9" name="Group 74"/>
            <p:cNvGrpSpPr>
              <a:grpSpLocks/>
            </p:cNvGrpSpPr>
            <p:nvPr/>
          </p:nvGrpSpPr>
          <p:grpSpPr bwMode="auto">
            <a:xfrm>
              <a:off x="381000" y="-51050"/>
              <a:ext cx="9452224" cy="6255264"/>
              <a:chOff x="381000" y="25150"/>
              <a:chExt cx="9452224" cy="625526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81000" y="25150"/>
                <a:ext cx="2056464" cy="3808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Input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1000" y="837142"/>
                <a:ext cx="2056464" cy="38297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Profiling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81000" y="1661690"/>
                <a:ext cx="2056464" cy="3808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Down Arrow 19"/>
              <p:cNvSpPr/>
              <p:nvPr/>
            </p:nvSpPr>
            <p:spPr>
              <a:xfrm>
                <a:off x="1334149" y="462537"/>
                <a:ext cx="152253" cy="35995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1334149" y="1266157"/>
                <a:ext cx="152253" cy="36623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37464" y="215591"/>
                <a:ext cx="9614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3411469" y="25150"/>
                <a:ext cx="2363055" cy="3808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Entering target chemical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37464" y="1029676"/>
                <a:ext cx="9614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3411469" y="703205"/>
                <a:ext cx="2363055" cy="74502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Identification of structural characteristics and mechanism of action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2437464" y="1852130"/>
                <a:ext cx="9614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3411469" y="1676338"/>
                <a:ext cx="2381827" cy="30135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Skin sensitization data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81000" y="2438104"/>
                <a:ext cx="2056464" cy="3808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Category definition</a:t>
                </a:r>
              </a:p>
            </p:txBody>
          </p:sp>
          <p:sp>
            <p:nvSpPr>
              <p:cNvPr id="29" name="Down Arrow 28"/>
              <p:cNvSpPr/>
              <p:nvPr/>
            </p:nvSpPr>
            <p:spPr>
              <a:xfrm>
                <a:off x="1334149" y="2071871"/>
                <a:ext cx="152253" cy="366233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2437464" y="2689235"/>
                <a:ext cx="9614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/>
              <p:nvPr/>
            </p:nvSpPr>
            <p:spPr>
              <a:xfrm>
                <a:off x="3398955" y="2207900"/>
                <a:ext cx="4763654" cy="23731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505323" y="2492515"/>
                <a:ext cx="1218027" cy="669684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protein binding alert for skin sensitization identified in the target?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4070538" y="3201962"/>
                <a:ext cx="0" cy="2406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32" idx="3"/>
              </p:cNvCxnSpPr>
              <p:nvPr/>
            </p:nvCxnSpPr>
            <p:spPr>
              <a:xfrm flipV="1">
                <a:off x="4723350" y="2798059"/>
                <a:ext cx="381677" cy="292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4126850" y="3158014"/>
                <a:ext cx="227338" cy="22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800520" y="2588782"/>
                <a:ext cx="229423" cy="22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105027" y="2398342"/>
                <a:ext cx="1220112" cy="763857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protein binding alert for skin sensitization identified after AU simulation?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6325139" y="2777131"/>
                <a:ext cx="37959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6400223" y="2492515"/>
                <a:ext cx="229423" cy="22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704730" y="2398342"/>
                <a:ext cx="1220113" cy="75758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protein binding alert for skin sensitization identified after SM simulation?</a:t>
                </a: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>
                <a:off x="7924843" y="2779224"/>
                <a:ext cx="60067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8193893" y="2494609"/>
                <a:ext cx="229423" cy="23020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517171" y="2207900"/>
                <a:ext cx="1316053" cy="84338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>
                <a:off x="5714041" y="3199869"/>
                <a:ext cx="0" cy="2406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5714041" y="3158014"/>
                <a:ext cx="229423" cy="22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7238659" y="3199869"/>
                <a:ext cx="0" cy="24066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7238659" y="3158014"/>
                <a:ext cx="229423" cy="2281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505323" y="3480299"/>
                <a:ext cx="1218027" cy="711539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category by  the protein binding alert identified in the target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029943" y="3440537"/>
                <a:ext cx="1370280" cy="933372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category by the  protein binding alert(s) identified in the  package target + generated AU products 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625475" y="3440537"/>
                <a:ext cx="1409908" cy="933372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category by the  protein binding alert(s) identified in the  package target + generated SM products </a:t>
                </a:r>
              </a:p>
            </p:txBody>
          </p:sp>
          <p:sp>
            <p:nvSpPr>
              <p:cNvPr id="51" name="Down Arrow 50"/>
              <p:cNvSpPr/>
              <p:nvPr/>
            </p:nvSpPr>
            <p:spPr>
              <a:xfrm>
                <a:off x="1338320" y="2879677"/>
                <a:ext cx="152253" cy="192115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81000" y="4851058"/>
                <a:ext cx="2056464" cy="3808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gap filling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2437464" y="5051964"/>
                <a:ext cx="96149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3401040" y="4679452"/>
                <a:ext cx="4763654" cy="16009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>
                <a:off x="4114336" y="4191838"/>
                <a:ext cx="0" cy="481335"/>
              </a:xfrm>
              <a:prstGeom prst="straightConnector1">
                <a:avLst/>
              </a:prstGeom>
              <a:ln w="19050" cmpd="sng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3505323" y="4756883"/>
                <a:ext cx="1295197" cy="608994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bIns="0" anchor="ctr"/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Subcategorization: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Substance type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PBA for SS</a:t>
                </a: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>
                <a:off x="4114336" y="5357507"/>
                <a:ext cx="0" cy="4583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3505323" y="5815821"/>
                <a:ext cx="1218027" cy="376697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Prediction is based on closest analogues</a:t>
                </a:r>
              </a:p>
            </p:txBody>
          </p:sp>
          <p:cxnSp>
            <p:nvCxnSpPr>
              <p:cNvPr id="59" name="Straight Arrow Connector 58"/>
              <p:cNvCxnSpPr/>
              <p:nvPr/>
            </p:nvCxnSpPr>
            <p:spPr>
              <a:xfrm>
                <a:off x="5791209" y="4342517"/>
                <a:ext cx="0" cy="362048"/>
              </a:xfrm>
              <a:prstGeom prst="straightConnector1">
                <a:avLst/>
              </a:prstGeom>
              <a:ln w="19050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5182196" y="4821760"/>
                <a:ext cx="2742647" cy="1067308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Ins="0" bIns="0" anchor="ctr"/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Subcategorization by: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Substance type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PBA for SS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PBA for SS +AU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PBA for SS +SM</a:t>
                </a:r>
              </a:p>
              <a:p>
                <a:pPr marL="228600" indent="-228600">
                  <a:buFont typeface="+mj-lt"/>
                  <a:buAutoNum type="arabicPeriod"/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Structural similarity (threshold 50 %)</a:t>
                </a:r>
              </a:p>
            </p:txBody>
          </p:sp>
          <p:cxnSp>
            <p:nvCxnSpPr>
              <p:cNvPr id="61" name="Straight Connector 60"/>
              <p:cNvCxnSpPr>
                <a:stCxn id="60" idx="2"/>
              </p:cNvCxnSpPr>
              <p:nvPr/>
            </p:nvCxnSpPr>
            <p:spPr>
              <a:xfrm>
                <a:off x="6552477" y="5889068"/>
                <a:ext cx="0" cy="1925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H="1">
                <a:off x="4723350" y="6100436"/>
                <a:ext cx="182912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7238659" y="4342517"/>
                <a:ext cx="0" cy="362048"/>
              </a:xfrm>
              <a:prstGeom prst="straightConnector1">
                <a:avLst/>
              </a:prstGeom>
              <a:ln w="19050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3353070" y="2189066"/>
                <a:ext cx="442161" cy="30345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3976683" y="327739"/>
              <a:ext cx="0" cy="3013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976683" y="1372028"/>
              <a:ext cx="0" cy="2281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81000" y="6497200"/>
              <a:ext cx="2056464" cy="3808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Reporting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1338320" y="5180854"/>
              <a:ext cx="152253" cy="10986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114336" y="6179101"/>
              <a:ext cx="0" cy="320193"/>
            </a:xfrm>
            <a:prstGeom prst="straightConnector1">
              <a:avLst/>
            </a:prstGeom>
            <a:ln w="1905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437464" y="6687642"/>
              <a:ext cx="91560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353070" y="6497200"/>
              <a:ext cx="2208716" cy="3808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Report of prediction   </a:t>
              </a:r>
            </a:p>
          </p:txBody>
        </p:sp>
      </p:grp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95288" y="1002214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6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94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95288" y="1002214"/>
            <a:ext cx="7264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Part 2</a:t>
            </a: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58888" y="1300163"/>
            <a:ext cx="6697663" cy="5368925"/>
            <a:chOff x="1258888" y="1300163"/>
            <a:chExt cx="6697663" cy="5368925"/>
          </a:xfrm>
        </p:grpSpPr>
        <p:sp>
          <p:nvSpPr>
            <p:cNvPr id="66" name="Rectangle 65"/>
            <p:cNvSpPr/>
            <p:nvPr/>
          </p:nvSpPr>
          <p:spPr bwMode="auto">
            <a:xfrm>
              <a:off x="1258888" y="1300163"/>
              <a:ext cx="1730375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Input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258888" y="1855788"/>
              <a:ext cx="1730375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Profiling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258888" y="2522538"/>
              <a:ext cx="1730375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  <a:endPara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Down Arrow 68"/>
            <p:cNvSpPr/>
            <p:nvPr/>
          </p:nvSpPr>
          <p:spPr bwMode="auto">
            <a:xfrm>
              <a:off x="2060575" y="1608138"/>
              <a:ext cx="127000" cy="2222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Down Arrow 69"/>
            <p:cNvSpPr/>
            <p:nvPr/>
          </p:nvSpPr>
          <p:spPr bwMode="auto">
            <a:xfrm>
              <a:off x="2060575" y="2203450"/>
              <a:ext cx="127000" cy="2952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1" name="Straight Connector 70"/>
            <p:cNvCxnSpPr>
              <a:stCxn id="66" idx="3"/>
            </p:cNvCxnSpPr>
            <p:nvPr/>
          </p:nvCxnSpPr>
          <p:spPr bwMode="auto">
            <a:xfrm>
              <a:off x="2989263" y="1454150"/>
              <a:ext cx="173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 bwMode="auto">
            <a:xfrm>
              <a:off x="4716463" y="1300163"/>
              <a:ext cx="1858962" cy="2555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Entering target chemical</a:t>
              </a: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2989263" y="2009775"/>
              <a:ext cx="173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73"/>
            <p:cNvSpPr/>
            <p:nvPr/>
          </p:nvSpPr>
          <p:spPr bwMode="auto">
            <a:xfrm>
              <a:off x="4716463" y="1719263"/>
              <a:ext cx="1858962" cy="6318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Identification of structural characteristics and mechanism of action</a:t>
              </a: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>
              <a:off x="2989263" y="2676525"/>
              <a:ext cx="173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75"/>
            <p:cNvSpPr/>
            <p:nvPr/>
          </p:nvSpPr>
          <p:spPr bwMode="auto">
            <a:xfrm>
              <a:off x="4716463" y="2517775"/>
              <a:ext cx="1858962" cy="2746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Skin sensitization data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258888" y="3176588"/>
              <a:ext cx="1730375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Category definition</a:t>
              </a:r>
            </a:p>
          </p:txBody>
        </p:sp>
        <p:sp>
          <p:nvSpPr>
            <p:cNvPr id="78" name="Down Arrow 77"/>
            <p:cNvSpPr/>
            <p:nvPr/>
          </p:nvSpPr>
          <p:spPr bwMode="auto">
            <a:xfrm>
              <a:off x="2060575" y="2855913"/>
              <a:ext cx="127000" cy="2952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>
              <a:off x="2989263" y="3355975"/>
              <a:ext cx="2301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 bwMode="auto">
            <a:xfrm>
              <a:off x="4716463" y="3121025"/>
              <a:ext cx="3240087" cy="7397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5037138" y="3213100"/>
              <a:ext cx="2774950" cy="523875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Define category by most populated category based on structurally related profiling method s, e.g. OFG, OFG USEPA, etc.</a:t>
              </a:r>
            </a:p>
          </p:txBody>
        </p:sp>
        <p:sp>
          <p:nvSpPr>
            <p:cNvPr id="82" name="Down Arrow 81"/>
            <p:cNvSpPr/>
            <p:nvPr/>
          </p:nvSpPr>
          <p:spPr bwMode="auto">
            <a:xfrm>
              <a:off x="2065338" y="3522663"/>
              <a:ext cx="127000" cy="15541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258888" y="5126038"/>
              <a:ext cx="1730375" cy="309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gap filling</a:t>
              </a: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>
              <a:off x="2989263" y="5268913"/>
              <a:ext cx="173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 bwMode="auto">
            <a:xfrm>
              <a:off x="4716463" y="3975100"/>
              <a:ext cx="3240087" cy="19748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 bwMode="auto">
            <a:xfrm>
              <a:off x="5508625" y="3730625"/>
              <a:ext cx="0" cy="274638"/>
            </a:xfrm>
            <a:prstGeom prst="straightConnector1">
              <a:avLst/>
            </a:prstGeom>
            <a:ln w="1905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 bwMode="auto">
            <a:xfrm>
              <a:off x="5013325" y="5497513"/>
              <a:ext cx="2798763" cy="304800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Prediction is based on closest analogues</a:t>
              </a: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4984750" y="4037013"/>
              <a:ext cx="2827338" cy="122078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Ins="0" bIns="0" anchor="ctr"/>
            <a:lstStyle/>
            <a:p>
              <a:pPr>
                <a:defRPr/>
              </a:pPr>
              <a:r>
                <a:rPr lang="en-US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Subcategorization by: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Substance type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PBA for SS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PBA for SS +AU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PBA for SS +SM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Protein binding potency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Keratinocyte gene expression alerts</a:t>
              </a: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OFG, OFG US EPA, OFG N. </a:t>
              </a:r>
              <a:r>
                <a:rPr lang="en-US" sz="9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Haider</a:t>
              </a:r>
              <a:endPara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indent="-228600">
                <a:buFont typeface="+mj-lt"/>
                <a:buAutoNum type="arabicPeriod"/>
                <a:defRPr/>
              </a:pPr>
              <a:r>
                <a:rPr 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Structural similarity (threshold 50 %)</a:t>
              </a: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>
              <a:off x="5486400" y="5249863"/>
              <a:ext cx="0" cy="247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 bwMode="auto">
            <a:xfrm>
              <a:off x="4729163" y="3141663"/>
              <a:ext cx="307975" cy="2159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3246438" y="3125788"/>
              <a:ext cx="1027112" cy="59055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 bwMode="auto">
            <a:xfrm>
              <a:off x="4273550" y="3365500"/>
              <a:ext cx="44291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 bwMode="auto">
            <a:xfrm>
              <a:off x="4335463" y="3141663"/>
              <a:ext cx="307975" cy="2159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1258888" y="6361113"/>
              <a:ext cx="1730375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Reporting</a:t>
              </a:r>
            </a:p>
          </p:txBody>
        </p:sp>
        <p:sp>
          <p:nvSpPr>
            <p:cNvPr id="95" name="Down Arrow 94"/>
            <p:cNvSpPr/>
            <p:nvPr/>
          </p:nvSpPr>
          <p:spPr bwMode="auto">
            <a:xfrm>
              <a:off x="2065338" y="5435600"/>
              <a:ext cx="127000" cy="8874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4729163" y="6361113"/>
              <a:ext cx="1858962" cy="3079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Report of prediction   </a:t>
              </a:r>
            </a:p>
          </p:txBody>
        </p:sp>
        <p:cxnSp>
          <p:nvCxnSpPr>
            <p:cNvPr id="97" name="Straight Connector 96"/>
            <p:cNvCxnSpPr/>
            <p:nvPr/>
          </p:nvCxnSpPr>
          <p:spPr bwMode="auto">
            <a:xfrm>
              <a:off x="2989263" y="6545263"/>
              <a:ext cx="17383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5508625" y="1557338"/>
              <a:ext cx="0" cy="1635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5508625" y="2359025"/>
              <a:ext cx="0" cy="1635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5508625" y="2790825"/>
              <a:ext cx="0" cy="3381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51"/>
            <p:cNvSpPr txBox="1">
              <a:spLocks noChangeArrowheads="1"/>
            </p:cNvSpPr>
            <p:nvPr/>
          </p:nvSpPr>
          <p:spPr bwMode="auto">
            <a:xfrm>
              <a:off x="3146425" y="2647950"/>
              <a:ext cx="1127125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PBA for SS is found</a:t>
              </a:r>
            </a:p>
          </p:txBody>
        </p:sp>
        <p:sp>
          <p:nvSpPr>
            <p:cNvPr id="102" name="TextBox 52"/>
            <p:cNvSpPr txBox="1">
              <a:spLocks noChangeArrowheads="1"/>
            </p:cNvSpPr>
            <p:nvPr/>
          </p:nvSpPr>
          <p:spPr bwMode="auto">
            <a:xfrm>
              <a:off x="6661151" y="2565400"/>
              <a:ext cx="1295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PBA for SS is not found</a:t>
              </a:r>
            </a:p>
          </p:txBody>
        </p:sp>
        <p:cxnSp>
          <p:nvCxnSpPr>
            <p:cNvPr id="103" name="Straight Arrow Connector 102"/>
            <p:cNvCxnSpPr/>
            <p:nvPr/>
          </p:nvCxnSpPr>
          <p:spPr bwMode="auto">
            <a:xfrm>
              <a:off x="5508625" y="5876925"/>
              <a:ext cx="0" cy="457200"/>
            </a:xfrm>
            <a:prstGeom prst="straightConnector1">
              <a:avLst/>
            </a:prstGeom>
            <a:ln w="19050" cmpd="sng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sp>
        <p:nvSpPr>
          <p:cNvPr id="45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805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79425" y="1262063"/>
            <a:ext cx="8197031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Databases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Skin sensitization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Skin sensitization ECETOC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REACH Skin sensitisation database (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normalized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SS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predictions are based on LLNA and GPMT exp. data.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LLNA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– EC3, %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GPMT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Strong, Moderate, Weak and Non sensitizer</a:t>
            </a:r>
          </a:p>
          <a:p>
            <a:pPr lvl="1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The dichotomous scale converting LLNA and GPMT potency categories into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SS is preferred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when select to use LLNA and GPMT data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05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496" y="1259037"/>
            <a:ext cx="8784976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Profilers for primary grouping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US EPA New Chemical Categories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Aquatic toxicity classification by ECOSAR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Protein binding alerts for Skin sensitization effect 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 Functional Groups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 Functional Groups by US EPA</a:t>
            </a:r>
          </a:p>
          <a:p>
            <a:pPr lvl="2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 Functional Groups by N. </a:t>
            </a:r>
            <a:r>
              <a:rPr lang="en-US" altLang="en-US" sz="1600" dirty="0" err="1" smtClean="0">
                <a:latin typeface="Times New Roman" pitchFamily="18" charset="0"/>
                <a:cs typeface="Times New Roman" pitchFamily="18" charset="0"/>
              </a:rPr>
              <a:t>Haider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95716" y="3861048"/>
            <a:ext cx="820873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Abiotic and biotic activation of chemical is accounted by application of respective Autoxidation (AU) and Skin metabolism (SM) simulators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5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8C47FF7-567D-45A4-9656-1A941315733E}" type="slidenum">
              <a:rPr lang="bg-BG" smtClean="0"/>
              <a:pPr algn="r">
                <a:defRPr/>
              </a:pPr>
              <a:t>4</a:t>
            </a:fld>
            <a:endParaRPr lang="bg-BG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858" y="1124744"/>
            <a:ext cx="6840438" cy="3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400" b="1" dirty="0">
                <a:latin typeface="Times New Roman" pitchFamily="18" charset="0"/>
                <a:cs typeface="Times New Roman" pitchFamily="18" charset="0"/>
              </a:rPr>
              <a:t>Acute aquatic toxicity </a:t>
            </a:r>
            <a:r>
              <a:rPr lang="en-GB" altLang="en-US" sz="1400" b="1" dirty="0" smtClean="0">
                <a:latin typeface="Times New Roman" pitchFamily="18" charset="0"/>
                <a:cs typeface="Times New Roman" pitchFamily="18" charset="0"/>
              </a:rPr>
              <a:t>– Domain of application</a:t>
            </a:r>
            <a:endParaRPr lang="en-GB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02" y="620688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29" y="1710531"/>
            <a:ext cx="3409950" cy="47815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45817" y="5517232"/>
            <a:ext cx="216024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Automated workflow</a:t>
            </a:r>
            <a:endParaRPr lang="en-GB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801801" y="5229200"/>
            <a:ext cx="216024" cy="93610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29390" y="4365104"/>
            <a:ext cx="241297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Standardized workflow</a:t>
            </a:r>
            <a:endParaRPr lang="en-GB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4746017" y="2924945"/>
            <a:ext cx="648072" cy="356713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53529" y="2924944"/>
            <a:ext cx="432048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51520" y="6492081"/>
            <a:ext cx="453650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28592" y="1835299"/>
            <a:ext cx="3815408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Sub-hazard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Aquatic toxicity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 – Mortality, Intoxication, Immobilization, Growth, Population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Endpoint – LC50;EC50; IC50</a:t>
            </a: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Duration: 48 - 96 h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Species: </a:t>
            </a:r>
          </a:p>
          <a:p>
            <a:pPr marL="800100" lvl="1" indent="-3429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fish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P. promelas, P. reticulate,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pPr marL="800100" lvl="1" indent="-3429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Crustaceans</a:t>
            </a:r>
          </a:p>
          <a:p>
            <a:pPr marL="800100" lvl="1" indent="-342900"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algae</a:t>
            </a:r>
          </a:p>
          <a:p>
            <a:pPr marL="342900" indent="-342900">
              <a:spcAft>
                <a:spcPts val="500"/>
              </a:spcAft>
              <a:buFont typeface="Symbol" panose="05050102010706020507" pitchFamily="18" charset="2"/>
              <a:buChar char=""/>
              <a:defRPr/>
            </a:pP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47588" y="4077072"/>
            <a:ext cx="8216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No PBA for SS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is identified in the parent structure and in the generated metabolites, then the primary category is defined on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global molecular features by using:</a:t>
            </a:r>
          </a:p>
          <a:p>
            <a:pPr lvl="1" algn="just">
              <a:buSzPct val="70000"/>
              <a:buFont typeface="Courier New" panose="02070309020205020404" pitchFamily="49" charset="0"/>
              <a:buChar char="o"/>
              <a:defRPr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Organic</a:t>
            </a:r>
            <a:r>
              <a:rPr lang="en-US" altLang="en-US" sz="1600" i="1" dirty="0" smtClean="0">
                <a:latin typeface="Times New Roman" pitchFamily="18" charset="0"/>
                <a:cs typeface="Times New Roman" pitchFamily="18" charset="0"/>
              </a:rPr>
              <a:t> Functional Groups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(OFG), </a:t>
            </a:r>
            <a:r>
              <a:rPr lang="en-US" altLang="en-US" sz="1600" i="1" dirty="0" smtClean="0">
                <a:latin typeface="Times New Roman" pitchFamily="18" charset="0"/>
                <a:cs typeface="Times New Roman" pitchFamily="18" charset="0"/>
              </a:rPr>
              <a:t>OFG USEPA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600" i="1" dirty="0" smtClean="0">
                <a:latin typeface="Times New Roman" pitchFamily="18" charset="0"/>
                <a:cs typeface="Times New Roman" pitchFamily="18" charset="0"/>
              </a:rPr>
              <a:t>OFG N. </a:t>
            </a:r>
            <a:r>
              <a:rPr lang="en-US" altLang="en-US" sz="1600" i="1" dirty="0" err="1" smtClean="0">
                <a:latin typeface="Times New Roman" pitchFamily="18" charset="0"/>
                <a:cs typeface="Times New Roman" pitchFamily="18" charset="0"/>
              </a:rPr>
              <a:t>Haider</a:t>
            </a:r>
            <a:endParaRPr lang="en-GB" altLang="en-US" sz="1600" i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SzPct val="70000"/>
              <a:buFont typeface="Courier New" panose="02070309020205020404" pitchFamily="49" charset="0"/>
              <a:buChar char="o"/>
              <a:defRPr/>
            </a:pPr>
            <a:r>
              <a:rPr lang="en-GB" altLang="en-US" sz="1600" i="1" dirty="0" smtClean="0">
                <a:latin typeface="Times New Roman" pitchFamily="18" charset="0"/>
                <a:cs typeface="Times New Roman" pitchFamily="18" charset="0"/>
              </a:rPr>
              <a:t>Acute aquatic classification by ECOSAR</a:t>
            </a:r>
          </a:p>
          <a:p>
            <a:pPr lvl="1" algn="just">
              <a:buSzPct val="70000"/>
              <a:buFont typeface="Courier New" panose="02070309020205020404" pitchFamily="49" charset="0"/>
              <a:buChar char="o"/>
              <a:defRPr/>
            </a:pPr>
            <a:r>
              <a:rPr lang="en-GB" altLang="en-US" sz="1600" i="1" dirty="0" smtClean="0">
                <a:latin typeface="Times New Roman" pitchFamily="18" charset="0"/>
                <a:cs typeface="Times New Roman" pitchFamily="18" charset="0"/>
              </a:rPr>
              <a:t>US-EPA New Chemical categories</a:t>
            </a:r>
          </a:p>
          <a:p>
            <a:pPr marL="0" indent="0">
              <a:buSzPct val="100000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In this case, the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most appropriate category is the collection of a </a:t>
            </a:r>
            <a:r>
              <a:rPr lang="en-GB" altLang="en-US" sz="1600" b="1" u="sng" dirty="0" smtClean="0">
                <a:latin typeface="Times New Roman" pitchFamily="18" charset="0"/>
                <a:cs typeface="Times New Roman" pitchFamily="18" charset="0"/>
              </a:rPr>
              <a:t>broader group</a:t>
            </a:r>
            <a:r>
              <a:rPr lang="en-GB" altLang="en-US" sz="1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of analogues.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51519" y="980728"/>
            <a:ext cx="8564563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Category definition</a:t>
            </a: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If protein binding alert for skin sensitization (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PBA for SS)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is identified in the target structure then the primary category is based on this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alert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PBA for SS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 is identified after AU or SM simulation then the primary category is defined accounting the metabolic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simulation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more than one PBA for SS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are identified in the parent structure or in the generated metabolites, then:</a:t>
            </a:r>
          </a:p>
          <a:p>
            <a:pPr lvl="2" algn="just">
              <a:spcBef>
                <a:spcPts val="600"/>
              </a:spcBef>
              <a:buSzPct val="70000"/>
              <a:buFont typeface="Courier New" pitchFamily="49" charset="0"/>
              <a:buChar char="o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the category is defined based on all available PBA as presented in the target structure</a:t>
            </a:r>
          </a:p>
          <a:p>
            <a:pPr lvl="2" algn="just">
              <a:spcBef>
                <a:spcPts val="600"/>
              </a:spcBef>
              <a:buSzPct val="70000"/>
              <a:buFont typeface="Courier New" pitchFamily="49" charset="0"/>
              <a:buChar char="o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In case no analogues found, the selection of alert is based on the criteria for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reliability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of alerts, i.e. most reliable alert is selected (see next slide)</a:t>
            </a:r>
          </a:p>
          <a:p>
            <a:pPr lvl="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37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95536" y="1124744"/>
            <a:ext cx="8564563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Data gap 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filling</a:t>
            </a: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rediction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is based on up to five closest analogues with respect to </a:t>
            </a:r>
            <a:r>
              <a:rPr lang="en-US" altLang="en-US" sz="1600" dirty="0" err="1" smtClean="0">
                <a:latin typeface="Times New Roman" pitchFamily="18" charset="0"/>
                <a:cs typeface="Times New Roman" pitchFamily="18" charset="0"/>
              </a:rPr>
              <a:t>logKow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across is applied as default gap filling </a:t>
            </a: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approach</a:t>
            </a:r>
          </a:p>
          <a:p>
            <a:pPr lvl="1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Specific </a:t>
            </a: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subcategorizations are applied depending on the profiling result and subsequent primary group formation (see next slide for more information)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1812" y="3933056"/>
            <a:ext cx="6292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 analogues with data are found, then no prediction is obtained after application of the workflows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54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42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Ecotoxicological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4292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AWs and SWs are part of the DGF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3939" r="1963" b="7674"/>
          <a:stretch/>
        </p:blipFill>
        <p:spPr>
          <a:xfrm>
            <a:off x="591354" y="1700808"/>
            <a:ext cx="8013094" cy="4752528"/>
          </a:xfrm>
          <a:prstGeom prst="rect">
            <a:avLst/>
          </a:prstGeom>
        </p:spPr>
      </p:pic>
      <p:sp>
        <p:nvSpPr>
          <p:cNvPr id="21" name="Up Arrow 20"/>
          <p:cNvSpPr/>
          <p:nvPr/>
        </p:nvSpPr>
        <p:spPr>
          <a:xfrm>
            <a:off x="2012856" y="2704361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97960" y="3070121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76056" y="1700808"/>
            <a:ext cx="736652" cy="5069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2469298" y="1983354"/>
            <a:ext cx="182880" cy="361498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083275" y="1583979"/>
            <a:ext cx="954926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06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6213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SW is activated by clicking on the corresponding button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649" y="1233920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4341" y="1039961"/>
            <a:ext cx="1319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1711-06-4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8" t="30089" r="14089" b="23143"/>
          <a:stretch/>
        </p:blipFill>
        <p:spPr bwMode="auto">
          <a:xfrm>
            <a:off x="7475512" y="95589"/>
            <a:ext cx="1453628" cy="9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3939" r="1963" b="7674"/>
          <a:stretch/>
        </p:blipFill>
        <p:spPr>
          <a:xfrm>
            <a:off x="591354" y="1700808"/>
            <a:ext cx="8013094" cy="47525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852268" y="2348880"/>
            <a:ext cx="559492" cy="3554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2012856" y="2704361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97960" y="3070121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59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8148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endpoint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options for data usage are provided: EC3, GPMT and EC3/GPMT 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649" y="1233920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939" r="1963" b="7674"/>
          <a:stretch/>
        </p:blipFill>
        <p:spPr>
          <a:xfrm>
            <a:off x="591354" y="1700808"/>
            <a:ext cx="8013094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274" y="3645024"/>
            <a:ext cx="2599541" cy="17281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929" y="3645024"/>
            <a:ext cx="3384376" cy="23396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21249" y="3324497"/>
            <a:ext cx="19442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with implemented workflows: Select “Skin sensitization”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92543" y="4257554"/>
            <a:ext cx="2448272" cy="145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924441" y="3288526"/>
            <a:ext cx="29523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 with endpoints and experimental data for Skin sensitization: Select EC3 from LLNA</a:t>
            </a:r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 flipV="1">
            <a:off x="4440815" y="4330432"/>
            <a:ext cx="588114" cy="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242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4641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 are available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649" y="1233920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939" r="1963" b="7674"/>
          <a:stretch/>
        </p:blipFill>
        <p:spPr>
          <a:xfrm>
            <a:off x="591354" y="1700808"/>
            <a:ext cx="8013094" cy="4752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497" y="3429001"/>
            <a:ext cx="4102349" cy="1224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3068960"/>
            <a:ext cx="3373403" cy="27278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8387" y="3140920"/>
            <a:ext cx="265611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controller is activated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6593" y="3625765"/>
            <a:ext cx="223468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with databases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19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7174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definition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group is defined based on the alert found in the target 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649" y="1233920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497" y="3429001"/>
            <a:ext cx="4102349" cy="1224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54" y="1628800"/>
            <a:ext cx="7509038" cy="49685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43608" y="2852936"/>
            <a:ext cx="1800200" cy="1331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397751">
            <a:off x="1722200" y="4756156"/>
            <a:ext cx="651869" cy="508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5292080" y="1916832"/>
            <a:ext cx="3707165" cy="3999954"/>
          </a:xfrm>
          <a:prstGeom prst="wedgeRectCallout">
            <a:avLst>
              <a:gd name="adj1" fmla="val -71580"/>
              <a:gd name="adj2" fmla="val -49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1" y="1916832"/>
            <a:ext cx="3707165" cy="399995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3351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6143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definition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group is defined based on the alert found 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649" y="1233920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88" y="1700808"/>
            <a:ext cx="8004460" cy="47435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33831" y="4849415"/>
            <a:ext cx="41263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chemicals are found based on the primary group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652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6724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649" y="1233920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31" b="1"/>
          <a:stretch/>
        </p:blipFill>
        <p:spPr>
          <a:xfrm>
            <a:off x="599988" y="1700808"/>
            <a:ext cx="8004460" cy="4752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624" y="2860895"/>
            <a:ext cx="1800200" cy="208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3568" y="1682224"/>
            <a:ext cx="2952328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listed here  and ordered in a way they are executed in AW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63688" y="2420888"/>
            <a:ext cx="0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412" y="3358381"/>
            <a:ext cx="1874796" cy="15107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58304" y="3174334"/>
            <a:ext cx="1481669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 of different color meaning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3098264" y="3543666"/>
            <a:ext cx="360040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404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98C47FF7-567D-45A4-9656-1A941315733E}" type="slidenum">
              <a:rPr lang="bg-BG" smtClean="0"/>
              <a:pPr algn="r">
                <a:defRPr/>
              </a:pPr>
              <a:t>5</a:t>
            </a:fld>
            <a:endParaRPr lang="bg-BG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858" y="1124744"/>
            <a:ext cx="6840438" cy="3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just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400" b="1" dirty="0" smtClean="0">
                <a:latin typeface="Times New Roman" pitchFamily="18" charset="0"/>
                <a:cs typeface="Times New Roman" pitchFamily="18" charset="0"/>
              </a:rPr>
              <a:t>Skin sensitization – Domain of application</a:t>
            </a:r>
            <a:endParaRPr lang="en-GB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4548" y="5239943"/>
            <a:ext cx="241297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Standardized workflow</a:t>
            </a:r>
            <a:endParaRPr lang="en-GB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932040" y="4316000"/>
            <a:ext cx="162508" cy="220934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0102" y="620688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5228" y="2063221"/>
            <a:ext cx="4949248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Sub-hazard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Skin sensitization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 – </a:t>
            </a:r>
            <a:r>
              <a:rPr lang="en-US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vivo</a:t>
            </a:r>
          </a:p>
          <a:p>
            <a:pPr marL="342900" indent="-342900" algn="just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Assays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LLNA +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GPMT, LLNA only, GPMT only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5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Endpoint – EC3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SMWN converted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dichotomous scale</a:t>
            </a:r>
            <a:endParaRPr lang="en-GB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b="4546"/>
          <a:stretch/>
        </p:blipFill>
        <p:spPr>
          <a:xfrm>
            <a:off x="611560" y="1517025"/>
            <a:ext cx="3024336" cy="508032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715370" y="4277964"/>
            <a:ext cx="4072654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67564" y="6598578"/>
            <a:ext cx="4168266" cy="11152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07989" y="4602664"/>
            <a:ext cx="203504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Automated workflow</a:t>
            </a:r>
            <a:endParaRPr lang="en-GB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2789402" y="4494855"/>
            <a:ext cx="185728" cy="57632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18953" y="5606147"/>
            <a:ext cx="203504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Automated workflow</a:t>
            </a:r>
            <a:endParaRPr lang="en-GB" alt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2778406" y="5670940"/>
            <a:ext cx="196724" cy="325949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6724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649" y="1233920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31" b="1"/>
          <a:stretch/>
        </p:blipFill>
        <p:spPr>
          <a:xfrm>
            <a:off x="599988" y="1700808"/>
            <a:ext cx="8004460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49" y="2276872"/>
            <a:ext cx="2749556" cy="368460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15616" y="2996952"/>
            <a:ext cx="172819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96636" y="2780928"/>
            <a:ext cx="206010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rest of profilers are also here and can be used to subcategorize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843808" y="3140968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91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6724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649" y="1233920"/>
            <a:ext cx="4084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has protein binding alert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88" y="1700643"/>
            <a:ext cx="8004460" cy="47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10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6213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SW is activated by clicking on the corresponding button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649" y="1233920"/>
            <a:ext cx="4126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939" r="1176" b="6429"/>
          <a:stretch/>
        </p:blipFill>
        <p:spPr>
          <a:xfrm>
            <a:off x="599988" y="1702157"/>
            <a:ext cx="8004460" cy="47511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65257" y="815226"/>
            <a:ext cx="1146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56-18-8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9"/>
          <p:cNvSpPr/>
          <p:nvPr/>
        </p:nvSpPr>
        <p:spPr>
          <a:xfrm>
            <a:off x="2012856" y="2708920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97960" y="3074680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7704" y="2348880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43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65998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the active metabolite obtained after skin metabolism simulation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649" y="1233920"/>
            <a:ext cx="4126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88" y="1673992"/>
            <a:ext cx="8004460" cy="4851352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>
          <a:xfrm>
            <a:off x="5292080" y="1916832"/>
            <a:ext cx="3707165" cy="3999954"/>
          </a:xfrm>
          <a:prstGeom prst="wedgeRectCallout">
            <a:avLst>
              <a:gd name="adj1" fmla="val -75488"/>
              <a:gd name="adj2" fmla="val -490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79" y="1910281"/>
            <a:ext cx="3695593" cy="400650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21017376">
            <a:off x="1044596" y="4631263"/>
            <a:ext cx="650933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41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7289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definition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Primary group is defined accounting skin metabolism activation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649" y="1233920"/>
            <a:ext cx="4126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939"/>
          <a:stretch/>
        </p:blipFill>
        <p:spPr>
          <a:xfrm>
            <a:off x="599988" y="1702157"/>
            <a:ext cx="8004460" cy="48125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3648" y="5805264"/>
            <a:ext cx="54503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bar showing that current grouping is applied with metabolism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87624" y="6309320"/>
            <a:ext cx="2232248" cy="272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21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6724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649" y="1233920"/>
            <a:ext cx="4126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939"/>
          <a:stretch/>
        </p:blipFill>
        <p:spPr>
          <a:xfrm>
            <a:off x="599988" y="1702156"/>
            <a:ext cx="8004460" cy="4812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1628800"/>
            <a:ext cx="291138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and simulators are listed here and ordered in a way they are executed in the AW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403648" y="2276872"/>
            <a:ext cx="1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15616" y="2275131"/>
            <a:ext cx="0" cy="18739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3231" y="2954771"/>
            <a:ext cx="1845845" cy="14401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49002" y="3183359"/>
            <a:ext cx="148166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 of different color meaning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450937" y="3414191"/>
            <a:ext cx="60553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04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6724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649" y="1233920"/>
            <a:ext cx="4126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939"/>
          <a:stretch/>
        </p:blipFill>
        <p:spPr>
          <a:xfrm>
            <a:off x="599988" y="1702156"/>
            <a:ext cx="8004460" cy="4812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050003"/>
            <a:ext cx="3096344" cy="32512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75856" y="1914021"/>
            <a:ext cx="5653660" cy="1815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the following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subcategorizations: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binding alerts for skin sensitization by OASIS + Autoxidation simulator;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similarity – select all having at least 50% similarity with respect tot the target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each subcategorization the Subcategorization dialogue is closed (see next slide)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75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6724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Gap Filling: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to the workflow profilers are provided and colored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649" y="1233920"/>
            <a:ext cx="4126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chemical is activated metabolically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939"/>
          <a:stretch/>
        </p:blipFill>
        <p:spPr>
          <a:xfrm>
            <a:off x="599988" y="1700808"/>
            <a:ext cx="8004460" cy="4813923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627784" y="3861048"/>
            <a:ext cx="216024" cy="504056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31640" y="3183556"/>
            <a:ext cx="451147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button should be pressed in order to open the subcategorization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8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649" y="1233920"/>
            <a:ext cx="8122791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is not part of the workflows</a:t>
            </a:r>
          </a:p>
          <a:p>
            <a:pPr marL="285750"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specifying that the prediction is produced by AW or SWs is available in the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49847"/>
            <a:ext cx="3920371" cy="47061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849847"/>
            <a:ext cx="3729181" cy="42434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3645024"/>
            <a:ext cx="5081900" cy="30963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27584" y="5157192"/>
            <a:ext cx="2808312" cy="157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55776" y="1859632"/>
            <a:ext cx="1480229" cy="2769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 report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0606" y="1937307"/>
            <a:ext cx="1480229" cy="2769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Category report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0161" y="4073866"/>
            <a:ext cx="5088968" cy="27699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of additional information (from data matrix) is provided in excel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76609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Automated workflow is activated by clicking on the corresponding button</a:t>
            </a: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939" r="1176" b="6429"/>
          <a:stretch/>
        </p:blipFill>
        <p:spPr>
          <a:xfrm>
            <a:off x="599988" y="1702157"/>
            <a:ext cx="8004460" cy="47511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65257" y="815226"/>
            <a:ext cx="1146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56-18-8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34800" r="6401" b="40400"/>
          <a:stretch/>
        </p:blipFill>
        <p:spPr bwMode="auto">
          <a:xfrm>
            <a:off x="6944800" y="188640"/>
            <a:ext cx="2066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9"/>
          <p:cNvSpPr/>
          <p:nvPr/>
        </p:nvSpPr>
        <p:spPr>
          <a:xfrm>
            <a:off x="2444904" y="2708920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30008" y="3074680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9752" y="2348880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16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6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Ecotoxicological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1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8148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endpoint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options for data usage are provided: EC3, GPMT and EC3/GPMT 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939" r="1176" b="6429"/>
          <a:stretch/>
        </p:blipFill>
        <p:spPr>
          <a:xfrm>
            <a:off x="599988" y="1702157"/>
            <a:ext cx="8004460" cy="4751179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2444904" y="2708920"/>
            <a:ext cx="182880" cy="365760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30008" y="3074680"/>
            <a:ext cx="1129824" cy="43088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9752" y="2348880"/>
            <a:ext cx="4320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274" y="3645024"/>
            <a:ext cx="2599541" cy="17281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929" y="3645024"/>
            <a:ext cx="3384376" cy="23396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82324" y="4266822"/>
            <a:ext cx="1789409" cy="180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06110" y="3797225"/>
            <a:ext cx="2346919" cy="215444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with available workflows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8929" y="3321858"/>
            <a:ext cx="29346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 with endpoints and experimental data for Skin sensitization: Select EC3 from LLNA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40815" y="4366942"/>
            <a:ext cx="58811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80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0102" y="476672"/>
            <a:ext cx="3381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 for Skin sensitization - examples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55296"/>
            <a:ext cx="467095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consecutive steps are applied automatically: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databases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primary group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of subcategorizations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 the prediction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361" r="1176" b="6828"/>
          <a:stretch/>
        </p:blipFill>
        <p:spPr>
          <a:xfrm>
            <a:off x="755575" y="2486512"/>
            <a:ext cx="7560841" cy="39668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938408" y="4581128"/>
            <a:ext cx="2156259" cy="87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61324" y="4084107"/>
            <a:ext cx="221034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prediction is accepted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837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9925" y="6308725"/>
            <a:ext cx="1981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04C0E182-3B0F-4387-A323-FCE4752A72DE}" type="slidenum">
              <a:rPr lang="bg-BG" altLang="en-US" smtClean="0">
                <a:solidFill>
                  <a:schemeClr val="tx2"/>
                </a:solidFill>
              </a:rPr>
              <a:pPr algn="r"/>
              <a:t>7</a:t>
            </a:fld>
            <a:endParaRPr lang="bg-BG" altLang="en-US" smtClean="0">
              <a:solidFill>
                <a:schemeClr val="tx2"/>
              </a:solidFill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95536" y="1386061"/>
            <a:ext cx="85689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Automated workflow (AW)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On the fly data gap filling – the user is not able to control the workflow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Input information – only target chemical ID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Independency – application is not affected by the user activities (proceeding or subsequent)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Times New Roman" pitchFamily="18" charset="0"/>
                <a:cs typeface="Times New Roman" pitchFamily="18" charset="0"/>
              </a:rPr>
              <a:t>Batch mode execution</a:t>
            </a:r>
            <a:endParaRPr lang="en-GB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23528" y="3660120"/>
            <a:ext cx="849706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600" b="1" dirty="0" smtClean="0">
                <a:latin typeface="Times New Roman" pitchFamily="18" charset="0"/>
                <a:cs typeface="Times New Roman" pitchFamily="18" charset="0"/>
              </a:rPr>
              <a:t>Standardized workflow (SW)</a:t>
            </a:r>
            <a:endParaRPr lang="en-GB" altLang="en-US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Applicability </a:t>
            </a:r>
            <a:r>
              <a:rPr lang="en-GB" altLang="en-US" sz="1600" dirty="0">
                <a:latin typeface="Times New Roman" pitchFamily="18" charset="0"/>
                <a:cs typeface="Times New Roman" pitchFamily="18" charset="0"/>
              </a:rPr>
              <a:t>domain of SW is expanded </a:t>
            </a:r>
            <a:r>
              <a:rPr lang="en-GB" altLang="en-US" sz="1600" dirty="0" smtClean="0">
                <a:latin typeface="Times New Roman" pitchFamily="18" charset="0"/>
                <a:cs typeface="Times New Roman" pitchFamily="18" charset="0"/>
              </a:rPr>
              <a:t>as compared to the AWs, including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additional endpoints, effects, durations and species.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The SWs follow same steps as in the AWs.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The SWs stop at the each step of the workflows allowing the user to make different selection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alt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102" y="620688"/>
            <a:ext cx="1226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635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28"/>
          <p:cNvSpPr txBox="1">
            <a:spLocks noChangeArrowheads="1"/>
          </p:cNvSpPr>
          <p:nvPr/>
        </p:nvSpPr>
        <p:spPr bwMode="auto">
          <a:xfrm>
            <a:off x="250708" y="332656"/>
            <a:ext cx="1080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sz="2000" b="1" dirty="0" smtClean="0">
                <a:latin typeface="Times New Roman" pitchFamily="18" charset="0"/>
                <a:cs typeface="Times New Roman" pitchFamily="18" charset="0"/>
              </a:rPr>
              <a:t>Outlook</a:t>
            </a:r>
            <a:endParaRPr lang="bg-BG" altLang="bg-BG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53B1CD0-C0AE-43EB-9F57-77E97FFEEBD1}" type="slidenum">
              <a:rPr lang="bg-BG" altLang="en-US" sz="1400" smtClean="0">
                <a:latin typeface="Times New Roman" pitchFamily="18" charset="0"/>
                <a:cs typeface="Times New Roman" pitchFamily="18" charset="0"/>
              </a:rPr>
              <a:pPr algn="r" eaLnBrk="1" hangingPunct="1"/>
              <a:t>8</a:t>
            </a:fld>
            <a:endParaRPr lang="bg-BG" alt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49248"/>
            <a:ext cx="6353021" cy="33855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Specificities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Executing module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Ecotoxicological workflow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cotoxicity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using the workflows - examples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Skin sensitization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workflow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sensitization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workflows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892" y="1052736"/>
            <a:ext cx="55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252398" y="105273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68042" y="2377307"/>
            <a:ext cx="0" cy="30569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60232" y="2084851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 with data for the target endpoint are listed and user select to use all of them or make specific selection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7546" y="1556792"/>
            <a:ext cx="1565275" cy="4680520"/>
            <a:chOff x="1043608" y="1556792"/>
            <a:chExt cx="1565275" cy="4680520"/>
          </a:xfrm>
        </p:grpSpPr>
        <p:grpSp>
          <p:nvGrpSpPr>
            <p:cNvPr id="6" name="Group 5"/>
            <p:cNvGrpSpPr/>
            <p:nvPr/>
          </p:nvGrpSpPr>
          <p:grpSpPr>
            <a:xfrm>
              <a:off x="1043608" y="1556792"/>
              <a:ext cx="1565275" cy="4680520"/>
              <a:chOff x="1403350" y="1340768"/>
              <a:chExt cx="1565275" cy="4680520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1403350" y="1340768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Input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1403350" y="2132856"/>
                <a:ext cx="1565275" cy="2905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Profiling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403350" y="3068067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Down Arrow 23"/>
              <p:cNvSpPr/>
              <p:nvPr/>
            </p:nvSpPr>
            <p:spPr bwMode="auto">
              <a:xfrm>
                <a:off x="2128838" y="1772816"/>
                <a:ext cx="115887" cy="27305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Down Arrow 24"/>
              <p:cNvSpPr/>
              <p:nvPr/>
            </p:nvSpPr>
            <p:spPr bwMode="auto">
              <a:xfrm>
                <a:off x="2127056" y="2564904"/>
                <a:ext cx="112262" cy="36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1403350" y="3933056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Category definition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403350" y="4940275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gap filling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1403350" y="5732363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Reporting</a:t>
                </a:r>
              </a:p>
            </p:txBody>
          </p:sp>
          <p:sp>
            <p:nvSpPr>
              <p:cNvPr id="70" name="Down Arrow 69"/>
              <p:cNvSpPr/>
              <p:nvPr/>
            </p:nvSpPr>
            <p:spPr bwMode="auto">
              <a:xfrm>
                <a:off x="2123728" y="5311428"/>
                <a:ext cx="115887" cy="27781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Down Arrow 38"/>
            <p:cNvSpPr/>
            <p:nvPr/>
          </p:nvSpPr>
          <p:spPr bwMode="auto">
            <a:xfrm>
              <a:off x="1763688" y="3645024"/>
              <a:ext cx="115887" cy="3657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660232" y="3528880"/>
            <a:ext cx="233975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200" dirty="0" smtClean="0">
                <a:latin typeface="Times New Roman" pitchFamily="18" charset="0"/>
                <a:cs typeface="Times New Roman" pitchFamily="18" charset="0"/>
              </a:rPr>
              <a:t>Relevant to the workflow profilers appropriate for DGF are listed and </a:t>
            </a:r>
            <a:r>
              <a:rPr lang="en-GB" altLang="en-US" sz="1200" dirty="0">
                <a:latin typeface="Times New Roman" pitchFamily="18" charset="0"/>
                <a:cs typeface="Times New Roman" pitchFamily="18" charset="0"/>
              </a:rPr>
              <a:t>ordered </a:t>
            </a:r>
            <a:r>
              <a:rPr lang="en-GB" altLang="en-US" sz="1200" dirty="0" smtClean="0">
                <a:latin typeface="Times New Roman" pitchFamily="18" charset="0"/>
                <a:cs typeface="Times New Roman" pitchFamily="18" charset="0"/>
              </a:rPr>
              <a:t>hierarchically based on the population of the group and user is able to select any of them</a:t>
            </a:r>
            <a:endParaRPr lang="en-GB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>
            <a:off x="1187626" y="4575408"/>
            <a:ext cx="115887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5132414"/>
            <a:ext cx="2422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data filtering could be applied (e.g. different species selection)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8" y="2369099"/>
            <a:ext cx="1728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components as defined in the AW are  used in the SW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1760" y="3822185"/>
            <a:ext cx="2016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SW pauses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each of the stages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able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selection than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implemented in the AW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32870" y="1556793"/>
            <a:ext cx="1855354" cy="4670300"/>
            <a:chOff x="4499991" y="1556792"/>
            <a:chExt cx="1855354" cy="4670300"/>
          </a:xfrm>
        </p:grpSpPr>
        <p:grpSp>
          <p:nvGrpSpPr>
            <p:cNvPr id="72" name="Group 71"/>
            <p:cNvGrpSpPr/>
            <p:nvPr/>
          </p:nvGrpSpPr>
          <p:grpSpPr>
            <a:xfrm>
              <a:off x="4499992" y="1556792"/>
              <a:ext cx="1565275" cy="1082600"/>
              <a:chOff x="1403350" y="1340768"/>
              <a:chExt cx="1565275" cy="1082600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1403350" y="1340768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Input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03350" y="2132856"/>
                <a:ext cx="1565275" cy="2905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Profiling</a:t>
                </a:r>
              </a:p>
            </p:txBody>
          </p:sp>
          <p:sp>
            <p:nvSpPr>
              <p:cNvPr id="76" name="Down Arrow 75"/>
              <p:cNvSpPr/>
              <p:nvPr/>
            </p:nvSpPr>
            <p:spPr bwMode="auto">
              <a:xfrm>
                <a:off x="2195437" y="1772816"/>
                <a:ext cx="115887" cy="27305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499991" y="2780928"/>
              <a:ext cx="1565275" cy="720080"/>
              <a:chOff x="4932039" y="2780928"/>
              <a:chExt cx="1565275" cy="720080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4932039" y="3212083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Down Arrow 43"/>
              <p:cNvSpPr/>
              <p:nvPr/>
            </p:nvSpPr>
            <p:spPr bwMode="auto">
              <a:xfrm>
                <a:off x="5724127" y="2780928"/>
                <a:ext cx="112262" cy="36004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499991" y="3639304"/>
              <a:ext cx="1565275" cy="797808"/>
              <a:chOff x="4932039" y="3639304"/>
              <a:chExt cx="1565275" cy="797808"/>
            </a:xfrm>
          </p:grpSpPr>
          <p:sp>
            <p:nvSpPr>
              <p:cNvPr id="37" name="Down Arrow 36"/>
              <p:cNvSpPr/>
              <p:nvPr/>
            </p:nvSpPr>
            <p:spPr bwMode="auto">
              <a:xfrm>
                <a:off x="5724127" y="3639304"/>
                <a:ext cx="115887" cy="36576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4932039" y="4148187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Category definition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499991" y="4562153"/>
              <a:ext cx="1565275" cy="796493"/>
              <a:chOff x="4932039" y="4562153"/>
              <a:chExt cx="1565275" cy="796493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4932039" y="5069721"/>
                <a:ext cx="1565275" cy="28892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gap filling</a:t>
                </a:r>
              </a:p>
            </p:txBody>
          </p:sp>
          <p:sp>
            <p:nvSpPr>
              <p:cNvPr id="46" name="Down Arrow 45"/>
              <p:cNvSpPr/>
              <p:nvPr/>
            </p:nvSpPr>
            <p:spPr bwMode="auto">
              <a:xfrm>
                <a:off x="5724127" y="4562153"/>
                <a:ext cx="115887" cy="36576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5601816" y="2960949"/>
              <a:ext cx="722882" cy="2001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rIns="91440" bIns="91440" rtlCol="0" anchor="ctr"/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STOP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96858" y="3896484"/>
              <a:ext cx="722882" cy="1805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STOP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572000" y="5938167"/>
              <a:ext cx="1565275" cy="2889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Reporting</a:t>
              </a:r>
            </a:p>
          </p:txBody>
        </p:sp>
        <p:sp>
          <p:nvSpPr>
            <p:cNvPr id="61" name="Down Arrow 60"/>
            <p:cNvSpPr/>
            <p:nvPr/>
          </p:nvSpPr>
          <p:spPr bwMode="auto">
            <a:xfrm>
              <a:off x="5292378" y="5517232"/>
              <a:ext cx="115887" cy="2778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632463" y="4831919"/>
              <a:ext cx="722882" cy="1805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ctr"/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STOP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90102" y="620688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251520" y="116632"/>
            <a:ext cx="5731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bg-BG" b="1" dirty="0" smtClean="0">
                <a:latin typeface="Times New Roman" pitchFamily="18" charset="0"/>
                <a:cs typeface="Times New Roman" pitchFamily="18" charset="0"/>
              </a:rPr>
              <a:t>Automated and Standardized workflows in Toolbox v.4.2</a:t>
            </a:r>
            <a:endParaRPr lang="bg-BG" alt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45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82799</TotalTime>
  <Words>3645</Words>
  <Application>Microsoft Office PowerPoint</Application>
  <PresentationFormat>On-screen Show (4:3)</PresentationFormat>
  <Paragraphs>613</Paragraphs>
  <Slides>61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Bookman Old Style</vt:lpstr>
      <vt:lpstr>Calibri</vt:lpstr>
      <vt:lpstr>Cambria</vt:lpstr>
      <vt:lpstr>Courier New</vt:lpstr>
      <vt:lpstr>Gill Sans MT</vt:lpstr>
      <vt:lpstr>Symbol</vt:lpstr>
      <vt:lpstr>Times New Roman</vt:lpstr>
      <vt:lpstr>Wingdings</vt:lpstr>
      <vt:lpstr>Wingdings 3</vt:lpstr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Darina Yordanova</cp:lastModifiedBy>
  <cp:revision>2372</cp:revision>
  <cp:lastPrinted>2014-12-10T12:14:22Z</cp:lastPrinted>
  <dcterms:created xsi:type="dcterms:W3CDTF">2011-06-23T13:15:21Z</dcterms:created>
  <dcterms:modified xsi:type="dcterms:W3CDTF">2018-02-12T08:33:37Z</dcterms:modified>
</cp:coreProperties>
</file>